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58" r:id="rId6"/>
    <p:sldId id="259" r:id="rId7"/>
    <p:sldId id="260" r:id="rId8"/>
    <p:sldId id="261" r:id="rId9"/>
    <p:sldId id="262" r:id="rId10"/>
    <p:sldId id="263" r:id="rId11"/>
    <p:sldId id="264" r:id="rId12"/>
    <p:sldId id="270"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D7D5AC-1C66-466E-8F4B-C1492715B3BC}" v="15" dt="2020-02-04T23:18:19.8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0" d="100"/>
          <a:sy n="110" d="100"/>
        </p:scale>
        <p:origin x="49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Blanco Marín" userId="7e119e8a-e735-498e-b44d-68617ca6556d" providerId="ADAL" clId="{1FD7D5AC-1C66-466E-8F4B-C1492715B3BC}"/>
    <pc:docChg chg="undo custSel modSld">
      <pc:chgData name="Karina Blanco Marín" userId="7e119e8a-e735-498e-b44d-68617ca6556d" providerId="ADAL" clId="{1FD7D5AC-1C66-466E-8F4B-C1492715B3BC}" dt="2020-02-04T23:18:23.035" v="127" actId="14100"/>
      <pc:docMkLst>
        <pc:docMk/>
      </pc:docMkLst>
      <pc:sldChg chg="modSp">
        <pc:chgData name="Karina Blanco Marín" userId="7e119e8a-e735-498e-b44d-68617ca6556d" providerId="ADAL" clId="{1FD7D5AC-1C66-466E-8F4B-C1492715B3BC}" dt="2020-02-04T23:16:57.219" v="107" actId="14100"/>
        <pc:sldMkLst>
          <pc:docMk/>
          <pc:sldMk cId="2080649843" sldId="260"/>
        </pc:sldMkLst>
        <pc:spChg chg="mod">
          <ac:chgData name="Karina Blanco Marín" userId="7e119e8a-e735-498e-b44d-68617ca6556d" providerId="ADAL" clId="{1FD7D5AC-1C66-466E-8F4B-C1492715B3BC}" dt="2020-02-04T23:08:12.050" v="7" actId="1076"/>
          <ac:spMkLst>
            <pc:docMk/>
            <pc:sldMk cId="2080649843" sldId="260"/>
            <ac:spMk id="5" creationId="{35B5AF57-4D1D-4094-919B-205D0EDD1A93}"/>
          </ac:spMkLst>
        </pc:spChg>
        <pc:spChg chg="mod">
          <ac:chgData name="Karina Blanco Marín" userId="7e119e8a-e735-498e-b44d-68617ca6556d" providerId="ADAL" clId="{1FD7D5AC-1C66-466E-8F4B-C1492715B3BC}" dt="2020-02-04T23:16:57.219" v="107" actId="14100"/>
          <ac:spMkLst>
            <pc:docMk/>
            <pc:sldMk cId="2080649843" sldId="260"/>
            <ac:spMk id="6" creationId="{B721E652-443F-4EDC-900E-19D79E9EC272}"/>
          </ac:spMkLst>
        </pc:spChg>
        <pc:picChg chg="mod">
          <ac:chgData name="Karina Blanco Marín" userId="7e119e8a-e735-498e-b44d-68617ca6556d" providerId="ADAL" clId="{1FD7D5AC-1C66-466E-8F4B-C1492715B3BC}" dt="2020-02-04T23:07:48.656" v="3" actId="14100"/>
          <ac:picMkLst>
            <pc:docMk/>
            <pc:sldMk cId="2080649843" sldId="260"/>
            <ac:picMk id="2050" creationId="{7BCD2077-3290-4701-A0CE-803FADBEEB68}"/>
          </ac:picMkLst>
        </pc:picChg>
        <pc:picChg chg="mod">
          <ac:chgData name="Karina Blanco Marín" userId="7e119e8a-e735-498e-b44d-68617ca6556d" providerId="ADAL" clId="{1FD7D5AC-1C66-466E-8F4B-C1492715B3BC}" dt="2020-02-04T23:07:51.864" v="4" actId="1076"/>
          <ac:picMkLst>
            <pc:docMk/>
            <pc:sldMk cId="2080649843" sldId="260"/>
            <ac:picMk id="2052" creationId="{908CC001-0A33-4252-B9AB-488E6729B2D0}"/>
          </ac:picMkLst>
        </pc:picChg>
        <pc:picChg chg="mod">
          <ac:chgData name="Karina Blanco Marín" userId="7e119e8a-e735-498e-b44d-68617ca6556d" providerId="ADAL" clId="{1FD7D5AC-1C66-466E-8F4B-C1492715B3BC}" dt="2020-02-04T23:07:44.016" v="1" actId="1076"/>
          <ac:picMkLst>
            <pc:docMk/>
            <pc:sldMk cId="2080649843" sldId="260"/>
            <ac:picMk id="2054" creationId="{E0DB02FD-513C-4C0C-AEBA-421C7D100091}"/>
          </ac:picMkLst>
        </pc:picChg>
        <pc:picChg chg="mod">
          <ac:chgData name="Karina Blanco Marín" userId="7e119e8a-e735-498e-b44d-68617ca6556d" providerId="ADAL" clId="{1FD7D5AC-1C66-466E-8F4B-C1492715B3BC}" dt="2020-02-04T23:07:45.225" v="2" actId="1076"/>
          <ac:picMkLst>
            <pc:docMk/>
            <pc:sldMk cId="2080649843" sldId="260"/>
            <ac:picMk id="2056" creationId="{96F0FDC7-7A32-40D5-8473-BD99884E81A7}"/>
          </ac:picMkLst>
        </pc:picChg>
      </pc:sldChg>
      <pc:sldChg chg="modSp">
        <pc:chgData name="Karina Blanco Marín" userId="7e119e8a-e735-498e-b44d-68617ca6556d" providerId="ADAL" clId="{1FD7D5AC-1C66-466E-8F4B-C1492715B3BC}" dt="2020-02-04T23:17:40.665" v="119" actId="1076"/>
        <pc:sldMkLst>
          <pc:docMk/>
          <pc:sldMk cId="3096282907" sldId="261"/>
        </pc:sldMkLst>
        <pc:spChg chg="mod">
          <ac:chgData name="Karina Blanco Marín" userId="7e119e8a-e735-498e-b44d-68617ca6556d" providerId="ADAL" clId="{1FD7D5AC-1C66-466E-8F4B-C1492715B3BC}" dt="2020-02-04T23:17:40.665" v="119" actId="1076"/>
          <ac:spMkLst>
            <pc:docMk/>
            <pc:sldMk cId="3096282907" sldId="261"/>
            <ac:spMk id="6" creationId="{3E659F21-E682-443F-896E-D6864CF84694}"/>
          </ac:spMkLst>
        </pc:spChg>
        <pc:picChg chg="mod">
          <ac:chgData name="Karina Blanco Marín" userId="7e119e8a-e735-498e-b44d-68617ca6556d" providerId="ADAL" clId="{1FD7D5AC-1C66-466E-8F4B-C1492715B3BC}" dt="2020-02-04T23:17:33.328" v="117" actId="167"/>
          <ac:picMkLst>
            <pc:docMk/>
            <pc:sldMk cId="3096282907" sldId="261"/>
            <ac:picMk id="3074" creationId="{FF6E6440-F647-493B-878D-48932417915A}"/>
          </ac:picMkLst>
        </pc:picChg>
      </pc:sldChg>
      <pc:sldChg chg="modSp">
        <pc:chgData name="Karina Blanco Marín" userId="7e119e8a-e735-498e-b44d-68617ca6556d" providerId="ADAL" clId="{1FD7D5AC-1C66-466E-8F4B-C1492715B3BC}" dt="2020-02-04T23:17:56.084" v="122" actId="1076"/>
        <pc:sldMkLst>
          <pc:docMk/>
          <pc:sldMk cId="3205524699" sldId="262"/>
        </pc:sldMkLst>
        <pc:spChg chg="mod">
          <ac:chgData name="Karina Blanco Marín" userId="7e119e8a-e735-498e-b44d-68617ca6556d" providerId="ADAL" clId="{1FD7D5AC-1C66-466E-8F4B-C1492715B3BC}" dt="2020-02-04T23:17:56.084" v="122" actId="1076"/>
          <ac:spMkLst>
            <pc:docMk/>
            <pc:sldMk cId="3205524699" sldId="262"/>
            <ac:spMk id="6" creationId="{3E659F21-E682-443F-896E-D6864CF84694}"/>
          </ac:spMkLst>
        </pc:spChg>
      </pc:sldChg>
      <pc:sldChg chg="modSp">
        <pc:chgData name="Karina Blanco Marín" userId="7e119e8a-e735-498e-b44d-68617ca6556d" providerId="ADAL" clId="{1FD7D5AC-1C66-466E-8F4B-C1492715B3BC}" dt="2020-02-04T23:18:12.577" v="125" actId="1076"/>
        <pc:sldMkLst>
          <pc:docMk/>
          <pc:sldMk cId="3105369186" sldId="263"/>
        </pc:sldMkLst>
        <pc:spChg chg="mod">
          <ac:chgData name="Karina Blanco Marín" userId="7e119e8a-e735-498e-b44d-68617ca6556d" providerId="ADAL" clId="{1FD7D5AC-1C66-466E-8F4B-C1492715B3BC}" dt="2020-02-04T23:18:12.577" v="125" actId="1076"/>
          <ac:spMkLst>
            <pc:docMk/>
            <pc:sldMk cId="3105369186" sldId="263"/>
            <ac:spMk id="6" creationId="{3E659F21-E682-443F-896E-D6864CF84694}"/>
          </ac:spMkLst>
        </pc:spChg>
      </pc:sldChg>
      <pc:sldChg chg="addSp delSp modSp">
        <pc:chgData name="Karina Blanco Marín" userId="7e119e8a-e735-498e-b44d-68617ca6556d" providerId="ADAL" clId="{1FD7D5AC-1C66-466E-8F4B-C1492715B3BC}" dt="2020-02-04T23:18:23.035" v="127" actId="14100"/>
        <pc:sldMkLst>
          <pc:docMk/>
          <pc:sldMk cId="902658747" sldId="264"/>
        </pc:sldMkLst>
        <pc:spChg chg="mod">
          <ac:chgData name="Karina Blanco Marín" userId="7e119e8a-e735-498e-b44d-68617ca6556d" providerId="ADAL" clId="{1FD7D5AC-1C66-466E-8F4B-C1492715B3BC}" dt="2020-02-04T23:18:23.035" v="127" actId="14100"/>
          <ac:spMkLst>
            <pc:docMk/>
            <pc:sldMk cId="902658747" sldId="264"/>
            <ac:spMk id="6" creationId="{3E659F21-E682-443F-896E-D6864CF84694}"/>
          </ac:spMkLst>
        </pc:spChg>
        <pc:spChg chg="mod">
          <ac:chgData name="Karina Blanco Marín" userId="7e119e8a-e735-498e-b44d-68617ca6556d" providerId="ADAL" clId="{1FD7D5AC-1C66-466E-8F4B-C1492715B3BC}" dt="2020-02-04T23:16:28.130" v="103" actId="20577"/>
          <ac:spMkLst>
            <pc:docMk/>
            <pc:sldMk cId="902658747" sldId="264"/>
            <ac:spMk id="17" creationId="{BDCED79C-5FE3-44DC-AFF2-9D976ED36DDA}"/>
          </ac:spMkLst>
        </pc:spChg>
        <pc:spChg chg="del mod">
          <ac:chgData name="Karina Blanco Marín" userId="7e119e8a-e735-498e-b44d-68617ca6556d" providerId="ADAL" clId="{1FD7D5AC-1C66-466E-8F4B-C1492715B3BC}" dt="2020-02-04T23:15:58.859" v="94" actId="478"/>
          <ac:spMkLst>
            <pc:docMk/>
            <pc:sldMk cId="902658747" sldId="264"/>
            <ac:spMk id="19" creationId="{BB7E9CD0-202A-4C57-B6D9-0026450957D4}"/>
          </ac:spMkLst>
        </pc:spChg>
        <pc:spChg chg="add mod">
          <ac:chgData name="Karina Blanco Marín" userId="7e119e8a-e735-498e-b44d-68617ca6556d" providerId="ADAL" clId="{1FD7D5AC-1C66-466E-8F4B-C1492715B3BC}" dt="2020-02-04T23:12:10.753" v="68" actId="1076"/>
          <ac:spMkLst>
            <pc:docMk/>
            <pc:sldMk cId="902658747" sldId="264"/>
            <ac:spMk id="23" creationId="{9DFB90D0-0946-49A0-A64F-7C8483AEF933}"/>
          </ac:spMkLst>
        </pc:spChg>
        <pc:spChg chg="add mod">
          <ac:chgData name="Karina Blanco Marín" userId="7e119e8a-e735-498e-b44d-68617ca6556d" providerId="ADAL" clId="{1FD7D5AC-1C66-466E-8F4B-C1492715B3BC}" dt="2020-02-04T23:16:16.211" v="101" actId="20577"/>
          <ac:spMkLst>
            <pc:docMk/>
            <pc:sldMk cId="902658747" sldId="264"/>
            <ac:spMk id="28" creationId="{DCA9CFCD-0A9D-49B5-9CC4-182BE2B96DC9}"/>
          </ac:spMkLst>
        </pc:spChg>
        <pc:spChg chg="add mod">
          <ac:chgData name="Karina Blanco Marín" userId="7e119e8a-e735-498e-b44d-68617ca6556d" providerId="ADAL" clId="{1FD7D5AC-1C66-466E-8F4B-C1492715B3BC}" dt="2020-02-04T23:15:47.309" v="93" actId="20577"/>
          <ac:spMkLst>
            <pc:docMk/>
            <pc:sldMk cId="902658747" sldId="264"/>
            <ac:spMk id="29" creationId="{0241463A-3890-4DE2-A059-9DBC7A957172}"/>
          </ac:spMkLst>
        </pc:spChg>
        <pc:spChg chg="add mod">
          <ac:chgData name="Karina Blanco Marín" userId="7e119e8a-e735-498e-b44d-68617ca6556d" providerId="ADAL" clId="{1FD7D5AC-1C66-466E-8F4B-C1492715B3BC}" dt="2020-02-04T23:16:08.262" v="97" actId="20577"/>
          <ac:spMkLst>
            <pc:docMk/>
            <pc:sldMk cId="902658747" sldId="264"/>
            <ac:spMk id="30" creationId="{2BDF28E9-11BB-45CA-B4D5-0FF38B5D2A5F}"/>
          </ac:spMkLst>
        </pc:spChg>
        <pc:picChg chg="add mod">
          <ac:chgData name="Karina Blanco Marín" userId="7e119e8a-e735-498e-b44d-68617ca6556d" providerId="ADAL" clId="{1FD7D5AC-1C66-466E-8F4B-C1492715B3BC}" dt="2020-02-04T23:12:10.753" v="68" actId="1076"/>
          <ac:picMkLst>
            <pc:docMk/>
            <pc:sldMk cId="902658747" sldId="264"/>
            <ac:picMk id="26" creationId="{CFE566F2-8428-442B-9171-6C8FD223F0CD}"/>
          </ac:picMkLst>
        </pc:picChg>
        <pc:picChg chg="add mod">
          <ac:chgData name="Karina Blanco Marín" userId="7e119e8a-e735-498e-b44d-68617ca6556d" providerId="ADAL" clId="{1FD7D5AC-1C66-466E-8F4B-C1492715B3BC}" dt="2020-02-04T23:12:10.753" v="68" actId="1076"/>
          <ac:picMkLst>
            <pc:docMk/>
            <pc:sldMk cId="902658747" sldId="264"/>
            <ac:picMk id="27" creationId="{270A3466-A3AE-4BD3-BB41-56870FC99F8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AB83CB2-499D-4CA0-B2E2-E73514B8C8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2D35FD-2D9E-4B84-B802-B968D0C3CDB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602F9E-176F-422B-8FE5-A2F6AC0775AE}" type="datetime1">
              <a:rPr lang="es-CO" smtClean="0"/>
              <a:t>04/02/2020</a:t>
            </a:fld>
            <a:endParaRPr lang="es-CO"/>
          </a:p>
        </p:txBody>
      </p:sp>
      <p:sp>
        <p:nvSpPr>
          <p:cNvPr id="4" name="Marcador de pie de página 3">
            <a:extLst>
              <a:ext uri="{FF2B5EF4-FFF2-40B4-BE49-F238E27FC236}">
                <a16:creationId xmlns:a16="http://schemas.microsoft.com/office/drawing/2014/main" id="{F31B2D8D-6F62-4455-8B82-AA2457067A9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A7B9A5F-2BF8-4804-885C-59DEAB13659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E56982-7FF6-4E91-AFDF-0F9B3F9FF784}" type="slidenum">
              <a:rPr lang="es-CO" smtClean="0"/>
              <a:t>‹Nº›</a:t>
            </a:fld>
            <a:endParaRPr lang="es-CO"/>
          </a:p>
        </p:txBody>
      </p:sp>
    </p:spTree>
    <p:extLst>
      <p:ext uri="{BB962C8B-B14F-4D97-AF65-F5344CB8AC3E}">
        <p14:creationId xmlns:p14="http://schemas.microsoft.com/office/powerpoint/2010/main" val="309339025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DF3FED-3847-4CE7-B1DF-044FA8159FCE}" type="datetime1">
              <a:rPr lang="es-CO" smtClean="0"/>
              <a:t>04/02/2020</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29BC96-A279-4344-BB9E-C0210A5C1251}" type="slidenum">
              <a:rPr lang="es-CO" smtClean="0"/>
              <a:t>‹Nº›</a:t>
            </a:fld>
            <a:endParaRPr lang="es-CO"/>
          </a:p>
        </p:txBody>
      </p:sp>
    </p:spTree>
    <p:extLst>
      <p:ext uri="{BB962C8B-B14F-4D97-AF65-F5344CB8AC3E}">
        <p14:creationId xmlns:p14="http://schemas.microsoft.com/office/powerpoint/2010/main" val="54675100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A94D9E-A2EA-4005-9874-7DC943B0869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5DA24BC9-5C16-4DFE-8B5B-6EB53E736C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7737E921-4D7B-4D22-AC67-5B1CE750CBE7}"/>
              </a:ext>
            </a:extLst>
          </p:cNvPr>
          <p:cNvSpPr>
            <a:spLocks noGrp="1"/>
          </p:cNvSpPr>
          <p:nvPr>
            <p:ph type="dt" sz="half" idx="10"/>
          </p:nvPr>
        </p:nvSpPr>
        <p:spPr/>
        <p:txBody>
          <a:bodyPr/>
          <a:lstStyle/>
          <a:p>
            <a:fld id="{B2AF4E85-F22C-45B7-8BC1-6B853C01A67A}" type="datetime1">
              <a:rPr lang="es-CO" smtClean="0"/>
              <a:t>04/02/2020</a:t>
            </a:fld>
            <a:endParaRPr lang="es-CO"/>
          </a:p>
        </p:txBody>
      </p:sp>
      <p:sp>
        <p:nvSpPr>
          <p:cNvPr id="5" name="Marcador de pie de página 4">
            <a:extLst>
              <a:ext uri="{FF2B5EF4-FFF2-40B4-BE49-F238E27FC236}">
                <a16:creationId xmlns:a16="http://schemas.microsoft.com/office/drawing/2014/main" id="{0474407B-B757-4A53-A9C7-BBF5EB9DBF4D}"/>
              </a:ext>
            </a:extLst>
          </p:cNvPr>
          <p:cNvSpPr>
            <a:spLocks noGrp="1"/>
          </p:cNvSpPr>
          <p:nvPr>
            <p:ph type="ftr" sz="quarter" idx="11"/>
          </p:nvPr>
        </p:nvSpPr>
        <p:spPr/>
        <p:txBody>
          <a:bodyPr/>
          <a:lstStyle/>
          <a:p>
            <a:r>
              <a:rPr lang="es-CO"/>
              <a:t>Plan de trabajo PQRS 2020 </a:t>
            </a:r>
          </a:p>
        </p:txBody>
      </p:sp>
      <p:sp>
        <p:nvSpPr>
          <p:cNvPr id="6" name="Marcador de número de diapositiva 5">
            <a:extLst>
              <a:ext uri="{FF2B5EF4-FFF2-40B4-BE49-F238E27FC236}">
                <a16:creationId xmlns:a16="http://schemas.microsoft.com/office/drawing/2014/main" id="{45DA32BC-E056-4C00-AE38-471C97851AA8}"/>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69673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5E18C5-D61D-4D31-99C4-FC224C6040B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30EB3D7-6CC8-442D-B36A-05BD4D8AE73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6A71D51-953B-4604-BC91-2D7732E6F7E0}"/>
              </a:ext>
            </a:extLst>
          </p:cNvPr>
          <p:cNvSpPr>
            <a:spLocks noGrp="1"/>
          </p:cNvSpPr>
          <p:nvPr>
            <p:ph type="dt" sz="half" idx="10"/>
          </p:nvPr>
        </p:nvSpPr>
        <p:spPr/>
        <p:txBody>
          <a:bodyPr/>
          <a:lstStyle/>
          <a:p>
            <a:fld id="{294C8DB8-4FA5-4AF9-BD9F-C00991AD36F5}" type="datetime1">
              <a:rPr lang="es-CO" smtClean="0"/>
              <a:t>04/02/2020</a:t>
            </a:fld>
            <a:endParaRPr lang="es-CO"/>
          </a:p>
        </p:txBody>
      </p:sp>
      <p:sp>
        <p:nvSpPr>
          <p:cNvPr id="5" name="Marcador de pie de página 4">
            <a:extLst>
              <a:ext uri="{FF2B5EF4-FFF2-40B4-BE49-F238E27FC236}">
                <a16:creationId xmlns:a16="http://schemas.microsoft.com/office/drawing/2014/main" id="{1D1C1D79-5E77-4F67-8E59-9E7823E74D32}"/>
              </a:ext>
            </a:extLst>
          </p:cNvPr>
          <p:cNvSpPr>
            <a:spLocks noGrp="1"/>
          </p:cNvSpPr>
          <p:nvPr>
            <p:ph type="ftr" sz="quarter" idx="11"/>
          </p:nvPr>
        </p:nvSpPr>
        <p:spPr/>
        <p:txBody>
          <a:bodyPr/>
          <a:lstStyle/>
          <a:p>
            <a:r>
              <a:rPr lang="es-CO"/>
              <a:t>Plan de trabajo PQRS 2020 </a:t>
            </a:r>
          </a:p>
        </p:txBody>
      </p:sp>
      <p:sp>
        <p:nvSpPr>
          <p:cNvPr id="6" name="Marcador de número de diapositiva 5">
            <a:extLst>
              <a:ext uri="{FF2B5EF4-FFF2-40B4-BE49-F238E27FC236}">
                <a16:creationId xmlns:a16="http://schemas.microsoft.com/office/drawing/2014/main" id="{CA3A8564-E2AE-4542-9C5B-201927E45E68}"/>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421062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0D0E98C-E8BC-4C1D-8C84-B9D930492FE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20C7AFFD-7173-43F9-9C6F-2DC207AFB48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8096256-65D9-49FC-B002-52787A118D8E}"/>
              </a:ext>
            </a:extLst>
          </p:cNvPr>
          <p:cNvSpPr>
            <a:spLocks noGrp="1"/>
          </p:cNvSpPr>
          <p:nvPr>
            <p:ph type="dt" sz="half" idx="10"/>
          </p:nvPr>
        </p:nvSpPr>
        <p:spPr/>
        <p:txBody>
          <a:bodyPr/>
          <a:lstStyle/>
          <a:p>
            <a:fld id="{4FA1A1AB-A483-44AC-8748-F052E9E73B7E}" type="datetime1">
              <a:rPr lang="es-CO" smtClean="0"/>
              <a:t>04/02/2020</a:t>
            </a:fld>
            <a:endParaRPr lang="es-CO"/>
          </a:p>
        </p:txBody>
      </p:sp>
      <p:sp>
        <p:nvSpPr>
          <p:cNvPr id="5" name="Marcador de pie de página 4">
            <a:extLst>
              <a:ext uri="{FF2B5EF4-FFF2-40B4-BE49-F238E27FC236}">
                <a16:creationId xmlns:a16="http://schemas.microsoft.com/office/drawing/2014/main" id="{A1FBA64F-C4CF-4A4E-BE5E-A62865EB29C6}"/>
              </a:ext>
            </a:extLst>
          </p:cNvPr>
          <p:cNvSpPr>
            <a:spLocks noGrp="1"/>
          </p:cNvSpPr>
          <p:nvPr>
            <p:ph type="ftr" sz="quarter" idx="11"/>
          </p:nvPr>
        </p:nvSpPr>
        <p:spPr/>
        <p:txBody>
          <a:bodyPr/>
          <a:lstStyle/>
          <a:p>
            <a:r>
              <a:rPr lang="es-CO"/>
              <a:t>Plan de trabajo PQRS 2020 </a:t>
            </a:r>
          </a:p>
        </p:txBody>
      </p:sp>
      <p:sp>
        <p:nvSpPr>
          <p:cNvPr id="6" name="Marcador de número de diapositiva 5">
            <a:extLst>
              <a:ext uri="{FF2B5EF4-FFF2-40B4-BE49-F238E27FC236}">
                <a16:creationId xmlns:a16="http://schemas.microsoft.com/office/drawing/2014/main" id="{304DE7FA-9AC8-463A-93E7-B1044561C608}"/>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3092095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650A5C-31A6-4F6E-8DD5-454AA347DBB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A92E54A-6AB0-4366-888F-0FD511E0E11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38762CB-4997-49A0-A9B2-8D68FD67FEE8}"/>
              </a:ext>
            </a:extLst>
          </p:cNvPr>
          <p:cNvSpPr>
            <a:spLocks noGrp="1"/>
          </p:cNvSpPr>
          <p:nvPr>
            <p:ph type="dt" sz="half" idx="10"/>
          </p:nvPr>
        </p:nvSpPr>
        <p:spPr/>
        <p:txBody>
          <a:bodyPr/>
          <a:lstStyle/>
          <a:p>
            <a:fld id="{B8F3AA38-CB96-4DCD-8137-954101EBC4A9}" type="datetime1">
              <a:rPr lang="es-CO" smtClean="0"/>
              <a:t>04/02/2020</a:t>
            </a:fld>
            <a:endParaRPr lang="es-CO"/>
          </a:p>
        </p:txBody>
      </p:sp>
      <p:sp>
        <p:nvSpPr>
          <p:cNvPr id="5" name="Marcador de pie de página 4">
            <a:extLst>
              <a:ext uri="{FF2B5EF4-FFF2-40B4-BE49-F238E27FC236}">
                <a16:creationId xmlns:a16="http://schemas.microsoft.com/office/drawing/2014/main" id="{D061D7B6-6DA5-42DB-BE7C-086F1D0858B2}"/>
              </a:ext>
            </a:extLst>
          </p:cNvPr>
          <p:cNvSpPr>
            <a:spLocks noGrp="1"/>
          </p:cNvSpPr>
          <p:nvPr>
            <p:ph type="ftr" sz="quarter" idx="11"/>
          </p:nvPr>
        </p:nvSpPr>
        <p:spPr/>
        <p:txBody>
          <a:bodyPr/>
          <a:lstStyle/>
          <a:p>
            <a:r>
              <a:rPr lang="es-CO"/>
              <a:t>Plan de trabajo PQRS 2020 </a:t>
            </a:r>
          </a:p>
        </p:txBody>
      </p:sp>
      <p:sp>
        <p:nvSpPr>
          <p:cNvPr id="6" name="Marcador de número de diapositiva 5">
            <a:extLst>
              <a:ext uri="{FF2B5EF4-FFF2-40B4-BE49-F238E27FC236}">
                <a16:creationId xmlns:a16="http://schemas.microsoft.com/office/drawing/2014/main" id="{4A8D897F-D10B-4381-8D6B-C01D5040030E}"/>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1007814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425401-26EB-4493-B86A-021DDE381AF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08690F5-5ED3-4E75-AA36-AA28D866A7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08C0828-89C4-4813-8F41-5E3061CB380B}"/>
              </a:ext>
            </a:extLst>
          </p:cNvPr>
          <p:cNvSpPr>
            <a:spLocks noGrp="1"/>
          </p:cNvSpPr>
          <p:nvPr>
            <p:ph type="dt" sz="half" idx="10"/>
          </p:nvPr>
        </p:nvSpPr>
        <p:spPr/>
        <p:txBody>
          <a:bodyPr/>
          <a:lstStyle/>
          <a:p>
            <a:fld id="{BE68AFC6-1FFA-4AF8-861C-0D5C6783DE53}" type="datetime1">
              <a:rPr lang="es-CO" smtClean="0"/>
              <a:t>04/02/2020</a:t>
            </a:fld>
            <a:endParaRPr lang="es-CO"/>
          </a:p>
        </p:txBody>
      </p:sp>
      <p:sp>
        <p:nvSpPr>
          <p:cNvPr id="5" name="Marcador de pie de página 4">
            <a:extLst>
              <a:ext uri="{FF2B5EF4-FFF2-40B4-BE49-F238E27FC236}">
                <a16:creationId xmlns:a16="http://schemas.microsoft.com/office/drawing/2014/main" id="{C73552C1-9E08-4912-A39A-A13F5E97EA81}"/>
              </a:ext>
            </a:extLst>
          </p:cNvPr>
          <p:cNvSpPr>
            <a:spLocks noGrp="1"/>
          </p:cNvSpPr>
          <p:nvPr>
            <p:ph type="ftr" sz="quarter" idx="11"/>
          </p:nvPr>
        </p:nvSpPr>
        <p:spPr/>
        <p:txBody>
          <a:bodyPr/>
          <a:lstStyle/>
          <a:p>
            <a:r>
              <a:rPr lang="es-CO"/>
              <a:t>Plan de trabajo PQRS 2020 </a:t>
            </a:r>
          </a:p>
        </p:txBody>
      </p:sp>
      <p:sp>
        <p:nvSpPr>
          <p:cNvPr id="6" name="Marcador de número de diapositiva 5">
            <a:extLst>
              <a:ext uri="{FF2B5EF4-FFF2-40B4-BE49-F238E27FC236}">
                <a16:creationId xmlns:a16="http://schemas.microsoft.com/office/drawing/2014/main" id="{DDF217F9-E936-4CB1-9DFA-640FC0F41897}"/>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191581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C2D298-ED1B-4A39-A958-74F8CD4B512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FA8074A7-202F-4B50-9649-6FD0889DCCC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FBA788A-3701-417D-AADB-F2A8970B5F4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0BC7991-D6A5-4EA0-9C93-3863322FADDE}"/>
              </a:ext>
            </a:extLst>
          </p:cNvPr>
          <p:cNvSpPr>
            <a:spLocks noGrp="1"/>
          </p:cNvSpPr>
          <p:nvPr>
            <p:ph type="dt" sz="half" idx="10"/>
          </p:nvPr>
        </p:nvSpPr>
        <p:spPr/>
        <p:txBody>
          <a:bodyPr/>
          <a:lstStyle/>
          <a:p>
            <a:fld id="{E0268845-26E2-47E9-85E0-0CAD1314A086}" type="datetime1">
              <a:rPr lang="es-CO" smtClean="0"/>
              <a:t>04/02/2020</a:t>
            </a:fld>
            <a:endParaRPr lang="es-CO"/>
          </a:p>
        </p:txBody>
      </p:sp>
      <p:sp>
        <p:nvSpPr>
          <p:cNvPr id="6" name="Marcador de pie de página 5">
            <a:extLst>
              <a:ext uri="{FF2B5EF4-FFF2-40B4-BE49-F238E27FC236}">
                <a16:creationId xmlns:a16="http://schemas.microsoft.com/office/drawing/2014/main" id="{C94B9D69-9F6D-484A-82DF-485F99469F58}"/>
              </a:ext>
            </a:extLst>
          </p:cNvPr>
          <p:cNvSpPr>
            <a:spLocks noGrp="1"/>
          </p:cNvSpPr>
          <p:nvPr>
            <p:ph type="ftr" sz="quarter" idx="11"/>
          </p:nvPr>
        </p:nvSpPr>
        <p:spPr/>
        <p:txBody>
          <a:bodyPr/>
          <a:lstStyle/>
          <a:p>
            <a:r>
              <a:rPr lang="es-CO"/>
              <a:t>Plan de trabajo PQRS 2020 </a:t>
            </a:r>
          </a:p>
        </p:txBody>
      </p:sp>
      <p:sp>
        <p:nvSpPr>
          <p:cNvPr id="7" name="Marcador de número de diapositiva 6">
            <a:extLst>
              <a:ext uri="{FF2B5EF4-FFF2-40B4-BE49-F238E27FC236}">
                <a16:creationId xmlns:a16="http://schemas.microsoft.com/office/drawing/2014/main" id="{66BDDC34-71F3-46E8-9BA3-90FC5D777EA5}"/>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161303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ECDCD4-B511-4453-8C8C-78C02C072B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24771AB6-6A37-46B0-B865-60D8BEB4A1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67C6900-634C-4815-812D-A99F70588CC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D6E55ED4-9E58-4B52-8E84-65C4DF85E2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60DC21F-03D3-4610-AF62-36C72578B2A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3589D33E-994E-4446-A656-E6701014A90D}"/>
              </a:ext>
            </a:extLst>
          </p:cNvPr>
          <p:cNvSpPr>
            <a:spLocks noGrp="1"/>
          </p:cNvSpPr>
          <p:nvPr>
            <p:ph type="dt" sz="half" idx="10"/>
          </p:nvPr>
        </p:nvSpPr>
        <p:spPr/>
        <p:txBody>
          <a:bodyPr/>
          <a:lstStyle/>
          <a:p>
            <a:fld id="{C3B7F8F4-C463-429D-8F30-09FDE42B7E98}" type="datetime1">
              <a:rPr lang="es-CO" smtClean="0"/>
              <a:t>04/02/2020</a:t>
            </a:fld>
            <a:endParaRPr lang="es-CO"/>
          </a:p>
        </p:txBody>
      </p:sp>
      <p:sp>
        <p:nvSpPr>
          <p:cNvPr id="8" name="Marcador de pie de página 7">
            <a:extLst>
              <a:ext uri="{FF2B5EF4-FFF2-40B4-BE49-F238E27FC236}">
                <a16:creationId xmlns:a16="http://schemas.microsoft.com/office/drawing/2014/main" id="{31393C0F-CF57-45A5-A41C-57590880BBCF}"/>
              </a:ext>
            </a:extLst>
          </p:cNvPr>
          <p:cNvSpPr>
            <a:spLocks noGrp="1"/>
          </p:cNvSpPr>
          <p:nvPr>
            <p:ph type="ftr" sz="quarter" idx="11"/>
          </p:nvPr>
        </p:nvSpPr>
        <p:spPr/>
        <p:txBody>
          <a:bodyPr/>
          <a:lstStyle/>
          <a:p>
            <a:r>
              <a:rPr lang="es-CO"/>
              <a:t>Plan de trabajo PQRS 2020 </a:t>
            </a:r>
          </a:p>
        </p:txBody>
      </p:sp>
      <p:sp>
        <p:nvSpPr>
          <p:cNvPr id="9" name="Marcador de número de diapositiva 8">
            <a:extLst>
              <a:ext uri="{FF2B5EF4-FFF2-40B4-BE49-F238E27FC236}">
                <a16:creationId xmlns:a16="http://schemas.microsoft.com/office/drawing/2014/main" id="{D40E706C-7132-482A-9EB2-477D8D4B15FF}"/>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981640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3A94B-ADA9-473F-AC4C-54B5B2BACA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84DFC6E5-A9BC-4862-9527-12B0EF29DCB8}"/>
              </a:ext>
            </a:extLst>
          </p:cNvPr>
          <p:cNvSpPr>
            <a:spLocks noGrp="1"/>
          </p:cNvSpPr>
          <p:nvPr>
            <p:ph type="dt" sz="half" idx="10"/>
          </p:nvPr>
        </p:nvSpPr>
        <p:spPr/>
        <p:txBody>
          <a:bodyPr/>
          <a:lstStyle/>
          <a:p>
            <a:fld id="{FBD7F431-F0FE-410A-B50E-0D35713EC221}" type="datetime1">
              <a:rPr lang="es-CO" smtClean="0"/>
              <a:t>04/02/2020</a:t>
            </a:fld>
            <a:endParaRPr lang="es-CO"/>
          </a:p>
        </p:txBody>
      </p:sp>
      <p:sp>
        <p:nvSpPr>
          <p:cNvPr id="4" name="Marcador de pie de página 3">
            <a:extLst>
              <a:ext uri="{FF2B5EF4-FFF2-40B4-BE49-F238E27FC236}">
                <a16:creationId xmlns:a16="http://schemas.microsoft.com/office/drawing/2014/main" id="{66E79722-CCB6-4D85-A4FE-5DAD61A50C45}"/>
              </a:ext>
            </a:extLst>
          </p:cNvPr>
          <p:cNvSpPr>
            <a:spLocks noGrp="1"/>
          </p:cNvSpPr>
          <p:nvPr>
            <p:ph type="ftr" sz="quarter" idx="11"/>
          </p:nvPr>
        </p:nvSpPr>
        <p:spPr/>
        <p:txBody>
          <a:bodyPr/>
          <a:lstStyle/>
          <a:p>
            <a:r>
              <a:rPr lang="es-CO"/>
              <a:t>Plan de trabajo PQRS 2020 </a:t>
            </a:r>
          </a:p>
        </p:txBody>
      </p:sp>
      <p:sp>
        <p:nvSpPr>
          <p:cNvPr id="5" name="Marcador de número de diapositiva 4">
            <a:extLst>
              <a:ext uri="{FF2B5EF4-FFF2-40B4-BE49-F238E27FC236}">
                <a16:creationId xmlns:a16="http://schemas.microsoft.com/office/drawing/2014/main" id="{17C232BF-5C1B-4913-8DAF-C40193072527}"/>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4151935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55FA834-6644-4E67-B7A3-569C778A75D0}"/>
              </a:ext>
            </a:extLst>
          </p:cNvPr>
          <p:cNvSpPr>
            <a:spLocks noGrp="1"/>
          </p:cNvSpPr>
          <p:nvPr>
            <p:ph type="dt" sz="half" idx="10"/>
          </p:nvPr>
        </p:nvSpPr>
        <p:spPr/>
        <p:txBody>
          <a:bodyPr/>
          <a:lstStyle/>
          <a:p>
            <a:fld id="{B5D52F80-490A-4DFF-B01D-944A40AE951E}" type="datetime1">
              <a:rPr lang="es-CO" smtClean="0"/>
              <a:t>04/02/2020</a:t>
            </a:fld>
            <a:endParaRPr lang="es-CO"/>
          </a:p>
        </p:txBody>
      </p:sp>
      <p:sp>
        <p:nvSpPr>
          <p:cNvPr id="3" name="Marcador de pie de página 2">
            <a:extLst>
              <a:ext uri="{FF2B5EF4-FFF2-40B4-BE49-F238E27FC236}">
                <a16:creationId xmlns:a16="http://schemas.microsoft.com/office/drawing/2014/main" id="{938F2378-3022-48D7-8E67-C3AF059BACDC}"/>
              </a:ext>
            </a:extLst>
          </p:cNvPr>
          <p:cNvSpPr>
            <a:spLocks noGrp="1"/>
          </p:cNvSpPr>
          <p:nvPr>
            <p:ph type="ftr" sz="quarter" idx="11"/>
          </p:nvPr>
        </p:nvSpPr>
        <p:spPr/>
        <p:txBody>
          <a:bodyPr/>
          <a:lstStyle/>
          <a:p>
            <a:r>
              <a:rPr lang="es-CO"/>
              <a:t>Plan de trabajo PQRS 2020 </a:t>
            </a:r>
          </a:p>
        </p:txBody>
      </p:sp>
      <p:sp>
        <p:nvSpPr>
          <p:cNvPr id="4" name="Marcador de número de diapositiva 3">
            <a:extLst>
              <a:ext uri="{FF2B5EF4-FFF2-40B4-BE49-F238E27FC236}">
                <a16:creationId xmlns:a16="http://schemas.microsoft.com/office/drawing/2014/main" id="{B40BF51B-8C83-425F-B4C4-64CDC258287B}"/>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7900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DA9D35-AE0B-45D8-B2A5-D5760FB5BCB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28196D2-5E08-442A-AE28-A95EF2A41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B4F0D03A-F715-4F93-A973-A36B31ADC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616BA7C-0FC3-47AE-8414-6B84EEEA6563}"/>
              </a:ext>
            </a:extLst>
          </p:cNvPr>
          <p:cNvSpPr>
            <a:spLocks noGrp="1"/>
          </p:cNvSpPr>
          <p:nvPr>
            <p:ph type="dt" sz="half" idx="10"/>
          </p:nvPr>
        </p:nvSpPr>
        <p:spPr/>
        <p:txBody>
          <a:bodyPr/>
          <a:lstStyle/>
          <a:p>
            <a:fld id="{206AC856-3040-4ABA-8BE0-FFFEDFAF90B8}" type="datetime1">
              <a:rPr lang="es-CO" smtClean="0"/>
              <a:t>04/02/2020</a:t>
            </a:fld>
            <a:endParaRPr lang="es-CO"/>
          </a:p>
        </p:txBody>
      </p:sp>
      <p:sp>
        <p:nvSpPr>
          <p:cNvPr id="6" name="Marcador de pie de página 5">
            <a:extLst>
              <a:ext uri="{FF2B5EF4-FFF2-40B4-BE49-F238E27FC236}">
                <a16:creationId xmlns:a16="http://schemas.microsoft.com/office/drawing/2014/main" id="{47B3E8F6-1E9A-468E-B52A-C61606D3DD02}"/>
              </a:ext>
            </a:extLst>
          </p:cNvPr>
          <p:cNvSpPr>
            <a:spLocks noGrp="1"/>
          </p:cNvSpPr>
          <p:nvPr>
            <p:ph type="ftr" sz="quarter" idx="11"/>
          </p:nvPr>
        </p:nvSpPr>
        <p:spPr/>
        <p:txBody>
          <a:bodyPr/>
          <a:lstStyle/>
          <a:p>
            <a:r>
              <a:rPr lang="es-CO"/>
              <a:t>Plan de trabajo PQRS 2020 </a:t>
            </a:r>
          </a:p>
        </p:txBody>
      </p:sp>
      <p:sp>
        <p:nvSpPr>
          <p:cNvPr id="7" name="Marcador de número de diapositiva 6">
            <a:extLst>
              <a:ext uri="{FF2B5EF4-FFF2-40B4-BE49-F238E27FC236}">
                <a16:creationId xmlns:a16="http://schemas.microsoft.com/office/drawing/2014/main" id="{7A2F8098-1041-4ACD-855E-41FC2A9CF02C}"/>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1818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9AAFD5-CC99-4F1F-929F-17FD149DD21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496082C-BDEE-41DB-8983-0646DCEECD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A9B46838-3728-4E92-BDDD-12D68FCBB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85F6A59-419B-49F3-8D80-DB6C36301F4B}"/>
              </a:ext>
            </a:extLst>
          </p:cNvPr>
          <p:cNvSpPr>
            <a:spLocks noGrp="1"/>
          </p:cNvSpPr>
          <p:nvPr>
            <p:ph type="dt" sz="half" idx="10"/>
          </p:nvPr>
        </p:nvSpPr>
        <p:spPr/>
        <p:txBody>
          <a:bodyPr/>
          <a:lstStyle/>
          <a:p>
            <a:fld id="{836A1CFB-0EAA-4D9B-B371-A6DD5DC04628}" type="datetime1">
              <a:rPr lang="es-CO" smtClean="0"/>
              <a:t>04/02/2020</a:t>
            </a:fld>
            <a:endParaRPr lang="es-CO"/>
          </a:p>
        </p:txBody>
      </p:sp>
      <p:sp>
        <p:nvSpPr>
          <p:cNvPr id="6" name="Marcador de pie de página 5">
            <a:extLst>
              <a:ext uri="{FF2B5EF4-FFF2-40B4-BE49-F238E27FC236}">
                <a16:creationId xmlns:a16="http://schemas.microsoft.com/office/drawing/2014/main" id="{0E11ADA8-D339-4219-8497-BD4527F6ED1C}"/>
              </a:ext>
            </a:extLst>
          </p:cNvPr>
          <p:cNvSpPr>
            <a:spLocks noGrp="1"/>
          </p:cNvSpPr>
          <p:nvPr>
            <p:ph type="ftr" sz="quarter" idx="11"/>
          </p:nvPr>
        </p:nvSpPr>
        <p:spPr/>
        <p:txBody>
          <a:bodyPr/>
          <a:lstStyle/>
          <a:p>
            <a:r>
              <a:rPr lang="es-CO"/>
              <a:t>Plan de trabajo PQRS 2020 </a:t>
            </a:r>
          </a:p>
        </p:txBody>
      </p:sp>
      <p:sp>
        <p:nvSpPr>
          <p:cNvPr id="7" name="Marcador de número de diapositiva 6">
            <a:extLst>
              <a:ext uri="{FF2B5EF4-FFF2-40B4-BE49-F238E27FC236}">
                <a16:creationId xmlns:a16="http://schemas.microsoft.com/office/drawing/2014/main" id="{EDB85B2F-D7CC-4A02-8A87-BE3BEDCD15D6}"/>
              </a:ext>
            </a:extLst>
          </p:cNvPr>
          <p:cNvSpPr>
            <a:spLocks noGrp="1"/>
          </p:cNvSpPr>
          <p:nvPr>
            <p:ph type="sldNum" sz="quarter" idx="12"/>
          </p:nvPr>
        </p:nvSpPr>
        <p:spPr/>
        <p:txBody>
          <a:bodyPr/>
          <a:lstStyle/>
          <a:p>
            <a:fld id="{DFF9A867-6256-45A2-9D56-4C2AB93934DD}" type="slidenum">
              <a:rPr lang="es-CO" smtClean="0"/>
              <a:t>‹Nº›</a:t>
            </a:fld>
            <a:endParaRPr lang="es-CO"/>
          </a:p>
        </p:txBody>
      </p:sp>
    </p:spTree>
    <p:extLst>
      <p:ext uri="{BB962C8B-B14F-4D97-AF65-F5344CB8AC3E}">
        <p14:creationId xmlns:p14="http://schemas.microsoft.com/office/powerpoint/2010/main" val="336124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DBF6188-65D3-4AE4-B3E7-28859D08FF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E13F64C-493D-4005-A590-61EDEB9A05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4F63DFE-67EE-4D37-B3D4-28B53E3732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BD170-FF80-4BBF-ADAB-1FCDBE954E9C}" type="datetime1">
              <a:rPr lang="es-CO" smtClean="0"/>
              <a:t>04/02/2020</a:t>
            </a:fld>
            <a:endParaRPr lang="es-CO"/>
          </a:p>
        </p:txBody>
      </p:sp>
      <p:sp>
        <p:nvSpPr>
          <p:cNvPr id="5" name="Marcador de pie de página 4">
            <a:extLst>
              <a:ext uri="{FF2B5EF4-FFF2-40B4-BE49-F238E27FC236}">
                <a16:creationId xmlns:a16="http://schemas.microsoft.com/office/drawing/2014/main" id="{14D5A8A2-F76B-4D0F-97D4-54F3C5728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CO"/>
              <a:t>Plan de trabajo PQRS 2020 </a:t>
            </a:r>
          </a:p>
        </p:txBody>
      </p:sp>
      <p:sp>
        <p:nvSpPr>
          <p:cNvPr id="6" name="Marcador de número de diapositiva 5">
            <a:extLst>
              <a:ext uri="{FF2B5EF4-FFF2-40B4-BE49-F238E27FC236}">
                <a16:creationId xmlns:a16="http://schemas.microsoft.com/office/drawing/2014/main" id="{1B0A09ED-A073-429E-B247-C62E151970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9A867-6256-45A2-9D56-4C2AB93934DD}" type="slidenum">
              <a:rPr lang="es-CO" smtClean="0"/>
              <a:t>‹Nº›</a:t>
            </a:fld>
            <a:endParaRPr lang="es-CO"/>
          </a:p>
        </p:txBody>
      </p:sp>
    </p:spTree>
    <p:extLst>
      <p:ext uri="{BB962C8B-B14F-4D97-AF65-F5344CB8AC3E}">
        <p14:creationId xmlns:p14="http://schemas.microsoft.com/office/powerpoint/2010/main" val="3027895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8.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8.jpe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1">
            <a:extLst>
              <a:ext uri="{FF2B5EF4-FFF2-40B4-BE49-F238E27FC236}">
                <a16:creationId xmlns:a16="http://schemas.microsoft.com/office/drawing/2014/main" id="{D0461F72-A27E-48C5-A99A-B5EEDA745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ubtítulo 2">
            <a:extLst>
              <a:ext uri="{FF2B5EF4-FFF2-40B4-BE49-F238E27FC236}">
                <a16:creationId xmlns:a16="http://schemas.microsoft.com/office/drawing/2014/main" id="{ABDD2FA7-E044-4F91-A0DC-48D4FAC9F602}"/>
              </a:ext>
            </a:extLst>
          </p:cNvPr>
          <p:cNvSpPr>
            <a:spLocks noGrp="1"/>
          </p:cNvSpPr>
          <p:nvPr>
            <p:ph type="subTitle" idx="1"/>
          </p:nvPr>
        </p:nvSpPr>
        <p:spPr>
          <a:xfrm>
            <a:off x="3005571" y="2892235"/>
            <a:ext cx="6180858" cy="913864"/>
          </a:xfrm>
        </p:spPr>
        <p:txBody>
          <a:bodyPr>
            <a:noAutofit/>
          </a:bodyPr>
          <a:lstStyle/>
          <a:p>
            <a:r>
              <a:rPr lang="es-CO" sz="2800" dirty="0">
                <a:solidFill>
                  <a:srgbClr val="002060"/>
                </a:solidFill>
                <a:latin typeface="Arial Black" panose="020B0A04020102020204" pitchFamily="34" charset="0"/>
              </a:rPr>
              <a:t>PLAN DE TRABAJO PQRS</a:t>
            </a:r>
          </a:p>
          <a:p>
            <a:r>
              <a:rPr lang="es-CO" sz="2800" dirty="0">
                <a:solidFill>
                  <a:srgbClr val="002060"/>
                </a:solidFill>
                <a:latin typeface="Arial Black" panose="020B0A04020102020204" pitchFamily="34" charset="0"/>
              </a:rPr>
              <a:t>ATENCIÓN AL CIUDADANO </a:t>
            </a:r>
          </a:p>
        </p:txBody>
      </p:sp>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sp>
        <p:nvSpPr>
          <p:cNvPr id="24" name="Oval 13">
            <a:extLst>
              <a:ext uri="{FF2B5EF4-FFF2-40B4-BE49-F238E27FC236}">
                <a16:creationId xmlns:a16="http://schemas.microsoft.com/office/drawing/2014/main" id="{DF382E8D-312B-4792-A211-0BDE37F6F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5562" y="2623216"/>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solidFill>
                <a:schemeClr val="accent5"/>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036F9B07-02BE-4BD5-BA9D-E91B8A456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38539" y="361268"/>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281285" y="595163"/>
            <a:ext cx="3264653" cy="1679413"/>
          </a:xfrm>
          <a:prstGeom prst="rect">
            <a:avLst/>
          </a:prstGeom>
        </p:spPr>
      </p:pic>
      <p:sp>
        <p:nvSpPr>
          <p:cNvPr id="10" name="CuadroTexto 9">
            <a:extLst>
              <a:ext uri="{FF2B5EF4-FFF2-40B4-BE49-F238E27FC236}">
                <a16:creationId xmlns:a16="http://schemas.microsoft.com/office/drawing/2014/main" id="{76D5FBB4-400A-448C-A202-0C3D1FAB135C}"/>
              </a:ext>
            </a:extLst>
          </p:cNvPr>
          <p:cNvSpPr txBox="1"/>
          <p:nvPr/>
        </p:nvSpPr>
        <p:spPr>
          <a:xfrm>
            <a:off x="5051932" y="3806099"/>
            <a:ext cx="2088136" cy="369332"/>
          </a:xfrm>
          <a:prstGeom prst="rect">
            <a:avLst/>
          </a:prstGeom>
          <a:noFill/>
        </p:spPr>
        <p:txBody>
          <a:bodyPr wrap="none" rtlCol="0">
            <a:spAutoFit/>
          </a:bodyPr>
          <a:lstStyle/>
          <a:p>
            <a:r>
              <a:rPr lang="es-CO" dirty="0">
                <a:solidFill>
                  <a:schemeClr val="tx1">
                    <a:lumMod val="65000"/>
                    <a:lumOff val="35000"/>
                  </a:schemeClr>
                </a:solidFill>
                <a:latin typeface="Arial Nova Light" panose="020B0304020202020204" pitchFamily="34" charset="0"/>
              </a:rPr>
              <a:t>04 de febrero 2020</a:t>
            </a:r>
          </a:p>
        </p:txBody>
      </p:sp>
      <p:sp>
        <p:nvSpPr>
          <p:cNvPr id="11" name="CuadroTexto 10">
            <a:extLst>
              <a:ext uri="{FF2B5EF4-FFF2-40B4-BE49-F238E27FC236}">
                <a16:creationId xmlns:a16="http://schemas.microsoft.com/office/drawing/2014/main" id="{DAF6DE40-C851-4872-8A3F-96D536A735CD}"/>
              </a:ext>
            </a:extLst>
          </p:cNvPr>
          <p:cNvSpPr txBox="1"/>
          <p:nvPr/>
        </p:nvSpPr>
        <p:spPr>
          <a:xfrm>
            <a:off x="3579516" y="4362553"/>
            <a:ext cx="5032968" cy="646331"/>
          </a:xfrm>
          <a:prstGeom prst="rect">
            <a:avLst/>
          </a:prstGeom>
          <a:noFill/>
        </p:spPr>
        <p:txBody>
          <a:bodyPr wrap="square" rtlCol="0">
            <a:spAutoFit/>
          </a:bodyPr>
          <a:lstStyle/>
          <a:p>
            <a:pPr algn="ctr"/>
            <a:r>
              <a:rPr lang="es-CO" b="1" dirty="0">
                <a:solidFill>
                  <a:schemeClr val="tx1">
                    <a:lumMod val="65000"/>
                    <a:lumOff val="35000"/>
                  </a:schemeClr>
                </a:solidFill>
                <a:latin typeface="Arial Nova Light" panose="020B0304020202020204" pitchFamily="34" charset="0"/>
              </a:rPr>
              <a:t>SECRETARÍA GENERAL</a:t>
            </a:r>
          </a:p>
          <a:p>
            <a:pPr algn="ctr"/>
            <a:r>
              <a:rPr lang="es-CO" b="1" dirty="0">
                <a:solidFill>
                  <a:schemeClr val="tx1">
                    <a:lumMod val="65000"/>
                    <a:lumOff val="35000"/>
                  </a:schemeClr>
                </a:solidFill>
                <a:latin typeface="Arial Nova Light" panose="020B0304020202020204" pitchFamily="34" charset="0"/>
              </a:rPr>
              <a:t>PLANEACIÓN – DIRECCIÓN GENERAL</a:t>
            </a:r>
          </a:p>
        </p:txBody>
      </p:sp>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1</a:t>
            </a:fld>
            <a:endParaRPr lang="es-CO" b="1" dirty="0">
              <a:latin typeface="Arial Black" panose="020B0A04020102020204" pitchFamily="34" charset="0"/>
            </a:endParaRPr>
          </a:p>
        </p:txBody>
      </p:sp>
    </p:spTree>
    <p:extLst>
      <p:ext uri="{BB962C8B-B14F-4D97-AF65-F5344CB8AC3E}">
        <p14:creationId xmlns:p14="http://schemas.microsoft.com/office/powerpoint/2010/main" val="41374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2</a:t>
            </a:fld>
            <a:endParaRPr lang="es-CO" b="1" dirty="0">
              <a:latin typeface="Arial Black" panose="020B0A04020102020204" pitchFamily="34" charset="0"/>
            </a:endParaRPr>
          </a:p>
        </p:txBody>
      </p:sp>
      <p:sp>
        <p:nvSpPr>
          <p:cNvPr id="5" name="CuadroTexto 4">
            <a:extLst>
              <a:ext uri="{FF2B5EF4-FFF2-40B4-BE49-F238E27FC236}">
                <a16:creationId xmlns:a16="http://schemas.microsoft.com/office/drawing/2014/main" id="{DC6CAE38-33C2-427E-B2AD-EEB235F26CBC}"/>
              </a:ext>
            </a:extLst>
          </p:cNvPr>
          <p:cNvSpPr txBox="1"/>
          <p:nvPr/>
        </p:nvSpPr>
        <p:spPr>
          <a:xfrm>
            <a:off x="278675" y="199407"/>
            <a:ext cx="3709851" cy="646331"/>
          </a:xfrm>
          <a:prstGeom prst="rect">
            <a:avLst/>
          </a:prstGeom>
          <a:noFill/>
        </p:spPr>
        <p:txBody>
          <a:bodyPr wrap="square" rtlCol="0">
            <a:spAutoFit/>
          </a:bodyPr>
          <a:lstStyle/>
          <a:p>
            <a:r>
              <a:rPr lang="es-CO" dirty="0">
                <a:solidFill>
                  <a:srgbClr val="002060"/>
                </a:solidFill>
                <a:latin typeface="Arial Black" panose="020B0A04020102020204" pitchFamily="34" charset="0"/>
              </a:rPr>
              <a:t>RECOMENDACIONES INFORME PQRS ENE 2020</a:t>
            </a:r>
          </a:p>
        </p:txBody>
      </p:sp>
      <p:sp>
        <p:nvSpPr>
          <p:cNvPr id="6" name="Rectángulo 5">
            <a:extLst>
              <a:ext uri="{FF2B5EF4-FFF2-40B4-BE49-F238E27FC236}">
                <a16:creationId xmlns:a16="http://schemas.microsoft.com/office/drawing/2014/main" id="{6176005A-AF85-49EB-A1A9-617E95F227CC}"/>
              </a:ext>
            </a:extLst>
          </p:cNvPr>
          <p:cNvSpPr/>
          <p:nvPr/>
        </p:nvSpPr>
        <p:spPr>
          <a:xfrm>
            <a:off x="374611" y="1271436"/>
            <a:ext cx="11469046" cy="4770537"/>
          </a:xfrm>
          <a:prstGeom prst="rect">
            <a:avLst/>
          </a:prstGeom>
        </p:spPr>
        <p:txBody>
          <a:bodyPr wrap="square">
            <a:spAutoFit/>
          </a:bodyPr>
          <a:lstStyle/>
          <a:p>
            <a:pPr marL="342900" indent="-342900" algn="just">
              <a:buAutoNum type="arabicPeriod"/>
            </a:pPr>
            <a:r>
              <a:rPr lang="es-CO" sz="1600" dirty="0">
                <a:latin typeface="Arial Nova Light" panose="020B0304020202020204" pitchFamily="34" charset="0"/>
              </a:rPr>
              <a:t>Analizar la pertinencia de </a:t>
            </a:r>
            <a:r>
              <a:rPr lang="es-CO" sz="1600" b="1" dirty="0">
                <a:latin typeface="Arial Nova Light" panose="020B0304020202020204" pitchFamily="34" charset="0"/>
              </a:rPr>
              <a:t>centralizar la recepción de las PQRS en un único software </a:t>
            </a:r>
            <a:r>
              <a:rPr lang="es-CO" sz="1600" dirty="0">
                <a:latin typeface="Arial Nova Light" panose="020B0304020202020204" pitchFamily="34" charset="0"/>
              </a:rPr>
              <a:t>que permita verificar de forma eficiente la trazabilidad de estas.</a:t>
            </a:r>
          </a:p>
          <a:p>
            <a:pPr marL="342900" indent="-342900" algn="just">
              <a:buAutoNum type="arabicPeriod"/>
            </a:pPr>
            <a:endParaRPr lang="es-CO" sz="1600" dirty="0">
              <a:latin typeface="Arial Nova Light" panose="020B0304020202020204" pitchFamily="34" charset="0"/>
            </a:endParaRPr>
          </a:p>
          <a:p>
            <a:pPr marL="342900" indent="-342900" algn="just">
              <a:buAutoNum type="arabicPeriod"/>
            </a:pPr>
            <a:r>
              <a:rPr lang="es-CO" sz="1600" dirty="0">
                <a:latin typeface="Arial Nova Light" panose="020B0304020202020204" pitchFamily="34" charset="0"/>
              </a:rPr>
              <a:t>Evaluar la viabilidad de establecer </a:t>
            </a:r>
            <a:r>
              <a:rPr lang="es-CO" sz="1600" b="1" dirty="0">
                <a:latin typeface="Arial Nova Light" panose="020B0304020202020204" pitchFamily="34" charset="0"/>
              </a:rPr>
              <a:t>puntos de control en las áreas que atienden PQRS</a:t>
            </a:r>
            <a:r>
              <a:rPr lang="es-CO" sz="1600" dirty="0">
                <a:latin typeface="Arial Nova Light" panose="020B0304020202020204" pitchFamily="34" charset="0"/>
              </a:rPr>
              <a:t>, con el fin de efectuar </a:t>
            </a:r>
            <a:r>
              <a:rPr lang="es-CO" sz="1600" b="1" dirty="0">
                <a:latin typeface="Arial Nova Light" panose="020B0304020202020204" pitchFamily="34" charset="0"/>
              </a:rPr>
              <a:t>monitoreo periódico a la atención </a:t>
            </a:r>
            <a:r>
              <a:rPr lang="es-CO" sz="1600" dirty="0">
                <a:latin typeface="Arial Nova Light" panose="020B0304020202020204" pitchFamily="34" charset="0"/>
              </a:rPr>
              <a:t>de estas, para identificar de forma oportuna si se están resolviendo en los términos que establece la ley.</a:t>
            </a:r>
          </a:p>
          <a:p>
            <a:pPr marL="342900" indent="-342900" algn="just">
              <a:buAutoNum type="arabicPeriod"/>
            </a:pPr>
            <a:endParaRPr lang="es-CO" sz="1600" dirty="0">
              <a:latin typeface="Arial Nova Light" panose="020B0304020202020204" pitchFamily="34" charset="0"/>
            </a:endParaRPr>
          </a:p>
          <a:p>
            <a:pPr marL="342900" indent="-342900" algn="just">
              <a:buAutoNum type="arabicPeriod"/>
            </a:pPr>
            <a:r>
              <a:rPr lang="es-CO" sz="1600" dirty="0">
                <a:latin typeface="Arial Nova Light" panose="020B0304020202020204" pitchFamily="34" charset="0"/>
              </a:rPr>
              <a:t>Desde la Secretaría General, estudiar la conveniencia de incluir dentro de sus reportes las PQRS que son gestionadas a través de la Mesa de Servicio de la Entidad, administrada por la Subdirección de Información y Desarrollo Tecnológico - IDT; con el fin de hacer análisis temáticos que permitan emprender acciones para la mejora de la gestión, en los aspectos más susceptibles de requerimientos por parte de los peticionarios. Lo anterior, a la luz de la </a:t>
            </a:r>
            <a:r>
              <a:rPr lang="es-CO" sz="1600" b="1" dirty="0">
                <a:latin typeface="Arial Nova Light" panose="020B0304020202020204" pitchFamily="34" charset="0"/>
              </a:rPr>
              <a:t>Resolución 1707 de 2018 </a:t>
            </a:r>
            <a:r>
              <a:rPr lang="es-CO" sz="1600" dirty="0">
                <a:latin typeface="Arial Nova Light" panose="020B0304020202020204" pitchFamily="34" charset="0"/>
              </a:rPr>
              <a:t>“</a:t>
            </a:r>
            <a:r>
              <a:rPr lang="es-CO" sz="1600" i="1" dirty="0">
                <a:latin typeface="Arial Nova Light" panose="020B0304020202020204" pitchFamily="34" charset="0"/>
              </a:rPr>
              <a:t>Por la cual se reglamenta el trámite de las peticiones, quejas, reclamos, sugerencias, denuncias presentadas ante la Agencia Nacional de Contratación Pública – Colombia Compra Eficiente</a:t>
            </a:r>
            <a:r>
              <a:rPr lang="es-CO" sz="1600" dirty="0">
                <a:latin typeface="Arial Nova Light" panose="020B0304020202020204" pitchFamily="34" charset="0"/>
              </a:rPr>
              <a:t>”.</a:t>
            </a:r>
          </a:p>
          <a:p>
            <a:pPr marL="342900" indent="-342900" algn="just">
              <a:buAutoNum type="arabicPeriod"/>
            </a:pPr>
            <a:endParaRPr lang="es-CO" sz="1600" dirty="0">
              <a:latin typeface="Arial Nova Light" panose="020B0304020202020204" pitchFamily="34" charset="0"/>
            </a:endParaRPr>
          </a:p>
          <a:p>
            <a:pPr marL="342900" indent="-342900" algn="just">
              <a:buAutoNum type="arabicPeriod"/>
            </a:pPr>
            <a:r>
              <a:rPr lang="es-CO" sz="1600" dirty="0">
                <a:latin typeface="Arial Nova Light" panose="020B0304020202020204" pitchFamily="34" charset="0"/>
              </a:rPr>
              <a:t>Efectuar </a:t>
            </a:r>
            <a:r>
              <a:rPr lang="es-CO" sz="1600" b="1" dirty="0">
                <a:latin typeface="Arial Nova Light" panose="020B0304020202020204" pitchFamily="34" charset="0"/>
              </a:rPr>
              <a:t>análisis de los requerimientos recibidos</a:t>
            </a:r>
            <a:r>
              <a:rPr lang="es-CO" sz="1600" dirty="0">
                <a:latin typeface="Arial Nova Light" panose="020B0304020202020204" pitchFamily="34" charset="0"/>
              </a:rPr>
              <a:t>, con el fin de determinar cuales corresponden definitivamente a la gestión de PQRS y cuales son resultado de la prestación de servicios por parte de la Entidad, reconociendo así, que no todos los requerimientos radicados ante la organización son PQRS.</a:t>
            </a:r>
          </a:p>
          <a:p>
            <a:pPr marL="342900" indent="-342900" algn="just">
              <a:buAutoNum type="arabicPeriod"/>
            </a:pPr>
            <a:endParaRPr lang="es-CO" sz="1600" dirty="0">
              <a:latin typeface="Arial Nova Light" panose="020B0304020202020204" pitchFamily="34" charset="0"/>
            </a:endParaRPr>
          </a:p>
          <a:p>
            <a:pPr marL="342900" indent="-342900" algn="just">
              <a:buAutoNum type="arabicPeriod"/>
            </a:pPr>
            <a:r>
              <a:rPr lang="es-CO" sz="1600" dirty="0">
                <a:latin typeface="Arial Nova Light" panose="020B0304020202020204" pitchFamily="34" charset="0"/>
              </a:rPr>
              <a:t>Efectuar </a:t>
            </a:r>
            <a:r>
              <a:rPr lang="es-CO" sz="1600" b="1" dirty="0">
                <a:latin typeface="Arial Nova Light" panose="020B0304020202020204" pitchFamily="34" charset="0"/>
              </a:rPr>
              <a:t>capacitaciones periódicas</a:t>
            </a:r>
            <a:r>
              <a:rPr lang="es-CO" sz="1600" dirty="0">
                <a:latin typeface="Arial Nova Light" panose="020B0304020202020204" pitchFamily="34" charset="0"/>
              </a:rPr>
              <a:t>, sobre como se deben responder de forma y de fondo las PQRS recibidas.</a:t>
            </a:r>
          </a:p>
        </p:txBody>
      </p:sp>
    </p:spTree>
    <p:extLst>
      <p:ext uri="{BB962C8B-B14F-4D97-AF65-F5344CB8AC3E}">
        <p14:creationId xmlns:p14="http://schemas.microsoft.com/office/powerpoint/2010/main" val="209317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3</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3F93A172-1185-42FD-8F8E-8EB2B6BA79E5}"/>
              </a:ext>
            </a:extLst>
          </p:cNvPr>
          <p:cNvSpPr txBox="1"/>
          <p:nvPr/>
        </p:nvSpPr>
        <p:spPr>
          <a:xfrm>
            <a:off x="3735979" y="257989"/>
            <a:ext cx="3709851" cy="954107"/>
          </a:xfrm>
          <a:prstGeom prst="rect">
            <a:avLst/>
          </a:prstGeom>
          <a:noFill/>
        </p:spPr>
        <p:txBody>
          <a:bodyPr wrap="square" rtlCol="0">
            <a:spAutoFit/>
          </a:bodyPr>
          <a:lstStyle/>
          <a:p>
            <a:pPr algn="ctr"/>
            <a:r>
              <a:rPr lang="es-CO" sz="2800" dirty="0">
                <a:solidFill>
                  <a:srgbClr val="002060"/>
                </a:solidFill>
                <a:latin typeface="Arial Black" panose="020B0A04020102020204" pitchFamily="34" charset="0"/>
              </a:rPr>
              <a:t>PLAN DE TRABAJO 2020</a:t>
            </a:r>
          </a:p>
        </p:txBody>
      </p:sp>
      <p:sp>
        <p:nvSpPr>
          <p:cNvPr id="2" name="CuadroTexto 1">
            <a:extLst>
              <a:ext uri="{FF2B5EF4-FFF2-40B4-BE49-F238E27FC236}">
                <a16:creationId xmlns:a16="http://schemas.microsoft.com/office/drawing/2014/main" id="{15DD4042-5E8B-4EF4-8A8B-F35B397743F0}"/>
              </a:ext>
            </a:extLst>
          </p:cNvPr>
          <p:cNvSpPr txBox="1"/>
          <p:nvPr/>
        </p:nvSpPr>
        <p:spPr>
          <a:xfrm>
            <a:off x="2033343" y="1804971"/>
            <a:ext cx="2464525" cy="707886"/>
          </a:xfrm>
          <a:prstGeom prst="rect">
            <a:avLst/>
          </a:prstGeom>
          <a:solidFill>
            <a:schemeClr val="bg1">
              <a:lumMod val="95000"/>
            </a:schemeClr>
          </a:solidFill>
          <a:effectLst>
            <a:outerShdw blurRad="63500" sx="102000" sy="102000" algn="ctr" rotWithShape="0">
              <a:prstClr val="black">
                <a:alpha val="40000"/>
              </a:prstClr>
            </a:outerShdw>
          </a:effectLst>
        </p:spPr>
        <p:txBody>
          <a:bodyPr wrap="square" rtlCol="0">
            <a:spAutoFit/>
          </a:bodyPr>
          <a:lstStyle/>
          <a:p>
            <a:pPr algn="ctr"/>
            <a:r>
              <a:rPr lang="es-CO" sz="2000" dirty="0">
                <a:latin typeface="Arial Nova Light" panose="020B0304020202020204" pitchFamily="34" charset="0"/>
              </a:rPr>
              <a:t>Definición de Medios para la respuesta</a:t>
            </a:r>
          </a:p>
        </p:txBody>
      </p:sp>
      <p:cxnSp>
        <p:nvCxnSpPr>
          <p:cNvPr id="4" name="Conector: angular 3">
            <a:extLst>
              <a:ext uri="{FF2B5EF4-FFF2-40B4-BE49-F238E27FC236}">
                <a16:creationId xmlns:a16="http://schemas.microsoft.com/office/drawing/2014/main" id="{942B4760-DACB-4D4C-AFF5-0D37153D371B}"/>
              </a:ext>
            </a:extLst>
          </p:cNvPr>
          <p:cNvCxnSpPr>
            <a:cxnSpLocks/>
            <a:stCxn id="6" idx="2"/>
            <a:endCxn id="2" idx="0"/>
          </p:cNvCxnSpPr>
          <p:nvPr/>
        </p:nvCxnSpPr>
        <p:spPr>
          <a:xfrm rot="5400000">
            <a:off x="4131819" y="345884"/>
            <a:ext cx="592875" cy="232529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ED4AFB83-6336-4378-B02D-1AA2D5B24A8D}"/>
              </a:ext>
            </a:extLst>
          </p:cNvPr>
          <p:cNvSpPr txBox="1"/>
          <p:nvPr/>
        </p:nvSpPr>
        <p:spPr>
          <a:xfrm>
            <a:off x="5009269" y="1807508"/>
            <a:ext cx="2464525" cy="707886"/>
          </a:xfrm>
          <a:prstGeom prst="rect">
            <a:avLst/>
          </a:prstGeom>
          <a:solidFill>
            <a:schemeClr val="bg1">
              <a:lumMod val="95000"/>
            </a:schemeClr>
          </a:solidFill>
          <a:effectLst>
            <a:outerShdw blurRad="63500" sx="102000" sy="102000" algn="ctr" rotWithShape="0">
              <a:prstClr val="black">
                <a:alpha val="40000"/>
              </a:prstClr>
            </a:outerShdw>
          </a:effectLst>
        </p:spPr>
        <p:txBody>
          <a:bodyPr wrap="square" rtlCol="0">
            <a:spAutoFit/>
          </a:bodyPr>
          <a:lstStyle>
            <a:defPPr>
              <a:defRPr lang="es-CO"/>
            </a:defPPr>
            <a:lvl1pPr algn="ctr">
              <a:defRPr sz="2000">
                <a:latin typeface="Arial Nova Light" panose="020B0304020202020204" pitchFamily="34" charset="0"/>
              </a:defRPr>
            </a:lvl1pPr>
          </a:lstStyle>
          <a:p>
            <a:r>
              <a:rPr lang="es-CO" dirty="0"/>
              <a:t>Manual de Atención al Ciudadano</a:t>
            </a:r>
          </a:p>
        </p:txBody>
      </p:sp>
      <p:sp>
        <p:nvSpPr>
          <p:cNvPr id="16" name="CuadroTexto 15">
            <a:extLst>
              <a:ext uri="{FF2B5EF4-FFF2-40B4-BE49-F238E27FC236}">
                <a16:creationId xmlns:a16="http://schemas.microsoft.com/office/drawing/2014/main" id="{3E49C102-CC8B-4ED0-83F8-B1C3B2B62313}"/>
              </a:ext>
            </a:extLst>
          </p:cNvPr>
          <p:cNvSpPr txBox="1"/>
          <p:nvPr/>
        </p:nvSpPr>
        <p:spPr>
          <a:xfrm>
            <a:off x="5009268" y="3681200"/>
            <a:ext cx="2464525" cy="707886"/>
          </a:xfrm>
          <a:prstGeom prst="rect">
            <a:avLst/>
          </a:prstGeom>
          <a:solidFill>
            <a:schemeClr val="bg1">
              <a:lumMod val="95000"/>
            </a:schemeClr>
          </a:solidFill>
          <a:effectLst>
            <a:outerShdw blurRad="63500" sx="102000" sy="102000" algn="ctr" rotWithShape="0">
              <a:prstClr val="black">
                <a:alpha val="40000"/>
              </a:prstClr>
            </a:outerShdw>
          </a:effectLst>
        </p:spPr>
        <p:txBody>
          <a:bodyPr wrap="square" rtlCol="0">
            <a:spAutoFit/>
          </a:bodyPr>
          <a:lstStyle>
            <a:defPPr>
              <a:defRPr lang="es-CO"/>
            </a:defPPr>
            <a:lvl1pPr algn="ctr">
              <a:defRPr sz="2000">
                <a:latin typeface="Arial Nova Light" panose="020B0304020202020204" pitchFamily="34" charset="0"/>
              </a:defRPr>
            </a:lvl1pPr>
          </a:lstStyle>
          <a:p>
            <a:r>
              <a:rPr lang="es-CO" dirty="0"/>
              <a:t>Diagnóstico Técnico Orfeo</a:t>
            </a:r>
          </a:p>
        </p:txBody>
      </p:sp>
      <p:sp>
        <p:nvSpPr>
          <p:cNvPr id="17" name="CuadroTexto 16">
            <a:extLst>
              <a:ext uri="{FF2B5EF4-FFF2-40B4-BE49-F238E27FC236}">
                <a16:creationId xmlns:a16="http://schemas.microsoft.com/office/drawing/2014/main" id="{BF5FEF43-6F5A-4B98-B087-F708B1B714CF}"/>
              </a:ext>
            </a:extLst>
          </p:cNvPr>
          <p:cNvSpPr txBox="1"/>
          <p:nvPr/>
        </p:nvSpPr>
        <p:spPr>
          <a:xfrm>
            <a:off x="7985195" y="1804971"/>
            <a:ext cx="2464525" cy="707886"/>
          </a:xfrm>
          <a:prstGeom prst="rect">
            <a:avLst/>
          </a:prstGeom>
          <a:solidFill>
            <a:schemeClr val="bg1">
              <a:lumMod val="95000"/>
            </a:schemeClr>
          </a:solidFill>
          <a:effectLst>
            <a:outerShdw blurRad="63500" sx="102000" sy="102000" algn="ctr" rotWithShape="0">
              <a:prstClr val="black">
                <a:alpha val="40000"/>
              </a:prstClr>
            </a:outerShdw>
          </a:effectLst>
        </p:spPr>
        <p:txBody>
          <a:bodyPr wrap="square" rtlCol="0">
            <a:spAutoFit/>
          </a:bodyPr>
          <a:lstStyle>
            <a:defPPr>
              <a:defRPr lang="es-CO"/>
            </a:defPPr>
            <a:lvl1pPr algn="ctr">
              <a:defRPr sz="2000">
                <a:latin typeface="Arial Nova Light" panose="020B0304020202020204" pitchFamily="34" charset="0"/>
              </a:defRPr>
            </a:lvl1pPr>
          </a:lstStyle>
          <a:p>
            <a:r>
              <a:rPr lang="es-CO" dirty="0"/>
              <a:t>Capacitación y Apropiación</a:t>
            </a:r>
          </a:p>
        </p:txBody>
      </p:sp>
      <p:cxnSp>
        <p:nvCxnSpPr>
          <p:cNvPr id="18" name="Conector: angular 17">
            <a:extLst>
              <a:ext uri="{FF2B5EF4-FFF2-40B4-BE49-F238E27FC236}">
                <a16:creationId xmlns:a16="http://schemas.microsoft.com/office/drawing/2014/main" id="{8F626A42-F322-4217-AAA4-6B63EA430A46}"/>
              </a:ext>
            </a:extLst>
          </p:cNvPr>
          <p:cNvCxnSpPr>
            <a:cxnSpLocks/>
            <a:stCxn id="6" idx="2"/>
            <a:endCxn id="14" idx="0"/>
          </p:cNvCxnSpPr>
          <p:nvPr/>
        </p:nvCxnSpPr>
        <p:spPr>
          <a:xfrm rot="16200000" flipH="1">
            <a:off x="5618512" y="1184488"/>
            <a:ext cx="595412" cy="65062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0" name="Conector: angular 19">
            <a:extLst>
              <a:ext uri="{FF2B5EF4-FFF2-40B4-BE49-F238E27FC236}">
                <a16:creationId xmlns:a16="http://schemas.microsoft.com/office/drawing/2014/main" id="{0CA58169-7BE0-409B-B73C-1BB8B307DD10}"/>
              </a:ext>
            </a:extLst>
          </p:cNvPr>
          <p:cNvCxnSpPr>
            <a:cxnSpLocks/>
            <a:stCxn id="6" idx="2"/>
            <a:endCxn id="17" idx="0"/>
          </p:cNvCxnSpPr>
          <p:nvPr/>
        </p:nvCxnSpPr>
        <p:spPr>
          <a:xfrm rot="16200000" flipH="1">
            <a:off x="7107744" y="-304744"/>
            <a:ext cx="592875" cy="3626553"/>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3" name="Conector: angular 22">
            <a:extLst>
              <a:ext uri="{FF2B5EF4-FFF2-40B4-BE49-F238E27FC236}">
                <a16:creationId xmlns:a16="http://schemas.microsoft.com/office/drawing/2014/main" id="{1DC8FEC9-54BD-4DBA-B9AE-5543C98C2B50}"/>
              </a:ext>
            </a:extLst>
          </p:cNvPr>
          <p:cNvCxnSpPr>
            <a:cxnSpLocks/>
            <a:stCxn id="2" idx="2"/>
            <a:endCxn id="16" idx="0"/>
          </p:cNvCxnSpPr>
          <p:nvPr/>
        </p:nvCxnSpPr>
        <p:spPr>
          <a:xfrm rot="16200000" flipH="1">
            <a:off x="4169397" y="1609065"/>
            <a:ext cx="1168343" cy="2975925"/>
          </a:xfrm>
          <a:prstGeom prst="bentConnector3">
            <a:avLst>
              <a:gd name="adj1" fmla="val 11240"/>
            </a:avLst>
          </a:prstGeom>
        </p:spPr>
        <p:style>
          <a:lnRef idx="1">
            <a:schemeClr val="accent1"/>
          </a:lnRef>
          <a:fillRef idx="0">
            <a:schemeClr val="accent1"/>
          </a:fillRef>
          <a:effectRef idx="0">
            <a:schemeClr val="accent1"/>
          </a:effectRef>
          <a:fontRef idx="minor">
            <a:schemeClr val="tx1"/>
          </a:fontRef>
        </p:style>
      </p:cxnSp>
      <p:sp>
        <p:nvSpPr>
          <p:cNvPr id="28" name="CuadroTexto 27">
            <a:extLst>
              <a:ext uri="{FF2B5EF4-FFF2-40B4-BE49-F238E27FC236}">
                <a16:creationId xmlns:a16="http://schemas.microsoft.com/office/drawing/2014/main" id="{01E27227-04F7-41CF-9FD3-B128E4F5CE73}"/>
              </a:ext>
            </a:extLst>
          </p:cNvPr>
          <p:cNvSpPr txBox="1"/>
          <p:nvPr/>
        </p:nvSpPr>
        <p:spPr>
          <a:xfrm>
            <a:off x="2732322" y="2791352"/>
            <a:ext cx="2037805" cy="646331"/>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es-CO" dirty="0">
                <a:latin typeface="Arial Nova Light" panose="020B0304020202020204" pitchFamily="34" charset="0"/>
              </a:rPr>
              <a:t>Modelo de Mesa de Servicio</a:t>
            </a:r>
          </a:p>
        </p:txBody>
      </p:sp>
      <p:sp>
        <p:nvSpPr>
          <p:cNvPr id="29" name="CuadroTexto 28">
            <a:extLst>
              <a:ext uri="{FF2B5EF4-FFF2-40B4-BE49-F238E27FC236}">
                <a16:creationId xmlns:a16="http://schemas.microsoft.com/office/drawing/2014/main" id="{6C710986-D168-48E0-854C-54639A226B69}"/>
              </a:ext>
            </a:extLst>
          </p:cNvPr>
          <p:cNvSpPr txBox="1"/>
          <p:nvPr/>
        </p:nvSpPr>
        <p:spPr>
          <a:xfrm rot="16200000">
            <a:off x="2621783" y="3819982"/>
            <a:ext cx="1811382" cy="1077218"/>
          </a:xfrm>
          <a:prstGeom prst="rect">
            <a:avLst/>
          </a:prstGeom>
          <a:noFill/>
          <a:effectLst>
            <a:outerShdw blurRad="63500" sx="102000" sy="102000" algn="ctr" rotWithShape="0">
              <a:prstClr val="black">
                <a:alpha val="40000"/>
              </a:prstClr>
            </a:outerShdw>
          </a:effectLst>
        </p:spPr>
        <p:txBody>
          <a:bodyPr wrap="square" rtlCol="0">
            <a:spAutoFit/>
          </a:bodyPr>
          <a:lstStyle/>
          <a:p>
            <a:pPr marL="285750" indent="-285750">
              <a:buFontTx/>
              <a:buChar char="-"/>
            </a:pPr>
            <a:r>
              <a:rPr lang="es-CO" sz="1600" dirty="0">
                <a:latin typeface="Arial Nova Light" panose="020B0304020202020204" pitchFamily="34" charset="0"/>
              </a:rPr>
              <a:t>Características Técnicas</a:t>
            </a:r>
          </a:p>
          <a:p>
            <a:pPr marL="285750" indent="-285750">
              <a:buFontTx/>
              <a:buChar char="-"/>
            </a:pPr>
            <a:r>
              <a:rPr lang="es-CO" sz="1600" dirty="0">
                <a:latin typeface="Arial Nova Light" panose="020B0304020202020204" pitchFamily="34" charset="0"/>
              </a:rPr>
              <a:t>Indicadores</a:t>
            </a:r>
          </a:p>
          <a:p>
            <a:pPr marL="285750" indent="-285750">
              <a:buFontTx/>
              <a:buChar char="-"/>
            </a:pPr>
            <a:r>
              <a:rPr lang="es-CO" sz="1600" dirty="0">
                <a:latin typeface="Arial Nova Light" panose="020B0304020202020204" pitchFamily="34" charset="0"/>
              </a:rPr>
              <a:t>Seguimientos</a:t>
            </a:r>
          </a:p>
        </p:txBody>
      </p:sp>
      <p:cxnSp>
        <p:nvCxnSpPr>
          <p:cNvPr id="30" name="Conector: angular 29">
            <a:extLst>
              <a:ext uri="{FF2B5EF4-FFF2-40B4-BE49-F238E27FC236}">
                <a16:creationId xmlns:a16="http://schemas.microsoft.com/office/drawing/2014/main" id="{EAEDF82F-0262-4016-9382-7EAD2BF17071}"/>
              </a:ext>
            </a:extLst>
          </p:cNvPr>
          <p:cNvCxnSpPr>
            <a:cxnSpLocks/>
            <a:stCxn id="28" idx="1"/>
            <a:endCxn id="29" idx="0"/>
          </p:cNvCxnSpPr>
          <p:nvPr/>
        </p:nvCxnSpPr>
        <p:spPr>
          <a:xfrm rot="10800000" flipH="1" flipV="1">
            <a:off x="2732321" y="3114517"/>
            <a:ext cx="256543" cy="1244073"/>
          </a:xfrm>
          <a:prstGeom prst="bentConnector3">
            <a:avLst>
              <a:gd name="adj1" fmla="val -132196"/>
            </a:avLst>
          </a:prstGeom>
        </p:spPr>
        <p:style>
          <a:lnRef idx="1">
            <a:schemeClr val="accent1"/>
          </a:lnRef>
          <a:fillRef idx="0">
            <a:schemeClr val="accent1"/>
          </a:fillRef>
          <a:effectRef idx="0">
            <a:schemeClr val="accent1"/>
          </a:effectRef>
          <a:fontRef idx="minor">
            <a:schemeClr val="tx1"/>
          </a:fontRef>
        </p:style>
      </p:cxnSp>
      <p:cxnSp>
        <p:nvCxnSpPr>
          <p:cNvPr id="1045" name="Conector: angular 1044">
            <a:extLst>
              <a:ext uri="{FF2B5EF4-FFF2-40B4-BE49-F238E27FC236}">
                <a16:creationId xmlns:a16="http://schemas.microsoft.com/office/drawing/2014/main" id="{AD348793-638C-4E50-B015-C85FCA893552}"/>
              </a:ext>
            </a:extLst>
          </p:cNvPr>
          <p:cNvCxnSpPr>
            <a:stCxn id="2" idx="2"/>
            <a:endCxn id="28" idx="0"/>
          </p:cNvCxnSpPr>
          <p:nvPr/>
        </p:nvCxnSpPr>
        <p:spPr>
          <a:xfrm rot="16200000" flipH="1">
            <a:off x="3369168" y="2409294"/>
            <a:ext cx="278495" cy="48561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CuadroTexto 53">
            <a:extLst>
              <a:ext uri="{FF2B5EF4-FFF2-40B4-BE49-F238E27FC236}">
                <a16:creationId xmlns:a16="http://schemas.microsoft.com/office/drawing/2014/main" id="{8A46C8AC-4260-4B18-BB63-6FEFA97B0972}"/>
              </a:ext>
            </a:extLst>
          </p:cNvPr>
          <p:cNvSpPr txBox="1"/>
          <p:nvPr/>
        </p:nvSpPr>
        <p:spPr>
          <a:xfrm>
            <a:off x="2543653" y="5453434"/>
            <a:ext cx="7395754" cy="369332"/>
          </a:xfrm>
          <a:prstGeom prst="rect">
            <a:avLst/>
          </a:prstGeom>
          <a:solidFill>
            <a:schemeClr val="bg1">
              <a:lumMod val="95000"/>
            </a:schemeClr>
          </a:solidFill>
          <a:effectLst>
            <a:outerShdw blurRad="63500" sx="102000" sy="102000" algn="ctr" rotWithShape="0">
              <a:prstClr val="black">
                <a:alpha val="40000"/>
              </a:prstClr>
            </a:outerShdw>
          </a:effectLst>
        </p:spPr>
        <p:txBody>
          <a:bodyPr wrap="square" rtlCol="0">
            <a:spAutoFit/>
          </a:bodyPr>
          <a:lstStyle>
            <a:defPPr>
              <a:defRPr lang="es-CO"/>
            </a:defPPr>
            <a:lvl1pPr algn="ctr">
              <a:defRPr sz="2000">
                <a:latin typeface="Arial Nova Light" panose="020B0304020202020204" pitchFamily="34" charset="0"/>
              </a:defRPr>
            </a:lvl1pPr>
          </a:lstStyle>
          <a:p>
            <a:r>
              <a:rPr lang="es-CO" sz="1800" dirty="0">
                <a:latin typeface="Arial Black" panose="020B0A04020102020204" pitchFamily="34" charset="0"/>
              </a:rPr>
              <a:t>Definición de los Canales de Atención</a:t>
            </a:r>
          </a:p>
        </p:txBody>
      </p:sp>
      <p:cxnSp>
        <p:nvCxnSpPr>
          <p:cNvPr id="55" name="Conector: angular 54">
            <a:extLst>
              <a:ext uri="{FF2B5EF4-FFF2-40B4-BE49-F238E27FC236}">
                <a16:creationId xmlns:a16="http://schemas.microsoft.com/office/drawing/2014/main" id="{6000E3FB-D943-4E62-BC6E-7A7B6034DE52}"/>
              </a:ext>
            </a:extLst>
          </p:cNvPr>
          <p:cNvCxnSpPr>
            <a:cxnSpLocks/>
            <a:stCxn id="2" idx="1"/>
            <a:endCxn id="54" idx="1"/>
          </p:cNvCxnSpPr>
          <p:nvPr/>
        </p:nvCxnSpPr>
        <p:spPr>
          <a:xfrm rot="10800000" flipH="1" flipV="1">
            <a:off x="2033343" y="2158914"/>
            <a:ext cx="510310" cy="3479186"/>
          </a:xfrm>
          <a:prstGeom prst="bentConnector3">
            <a:avLst>
              <a:gd name="adj1" fmla="val -44796"/>
            </a:avLst>
          </a:prstGeom>
        </p:spPr>
        <p:style>
          <a:lnRef idx="1">
            <a:schemeClr val="accent1"/>
          </a:lnRef>
          <a:fillRef idx="0">
            <a:schemeClr val="accent1"/>
          </a:fillRef>
          <a:effectRef idx="0">
            <a:schemeClr val="accent1"/>
          </a:effectRef>
          <a:fontRef idx="minor">
            <a:schemeClr val="tx1"/>
          </a:fontRef>
        </p:style>
      </p:cxnSp>
      <p:sp>
        <p:nvSpPr>
          <p:cNvPr id="1053" name="Elipse 1052">
            <a:extLst>
              <a:ext uri="{FF2B5EF4-FFF2-40B4-BE49-F238E27FC236}">
                <a16:creationId xmlns:a16="http://schemas.microsoft.com/office/drawing/2014/main" id="{D0A7420F-B100-408F-AF83-F8AE4C6A0B8F}"/>
              </a:ext>
            </a:extLst>
          </p:cNvPr>
          <p:cNvSpPr/>
          <p:nvPr/>
        </p:nvSpPr>
        <p:spPr>
          <a:xfrm>
            <a:off x="4729095" y="3919736"/>
            <a:ext cx="400594" cy="400594"/>
          </a:xfrm>
          <a:prstGeom prst="ellipse">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lumMod val="50000"/>
                    <a:lumOff val="50000"/>
                  </a:schemeClr>
                </a:solidFill>
                <a:latin typeface="Arial Black" panose="020B0A04020102020204" pitchFamily="34" charset="0"/>
              </a:rPr>
              <a:t>1</a:t>
            </a:r>
          </a:p>
        </p:txBody>
      </p:sp>
      <p:sp>
        <p:nvSpPr>
          <p:cNvPr id="34" name="CuadroTexto 33">
            <a:extLst>
              <a:ext uri="{FF2B5EF4-FFF2-40B4-BE49-F238E27FC236}">
                <a16:creationId xmlns:a16="http://schemas.microsoft.com/office/drawing/2014/main" id="{C3E8602F-EF85-4B35-9F99-9DF7F65DA186}"/>
              </a:ext>
            </a:extLst>
          </p:cNvPr>
          <p:cNvSpPr txBox="1"/>
          <p:nvPr/>
        </p:nvSpPr>
        <p:spPr>
          <a:xfrm rot="16200000">
            <a:off x="9280286" y="3122771"/>
            <a:ext cx="4659280" cy="646331"/>
          </a:xfrm>
          <a:prstGeom prst="rect">
            <a:avLst/>
          </a:prstGeom>
          <a:noFill/>
        </p:spPr>
        <p:txBody>
          <a:bodyPr wrap="square" rtlCol="0">
            <a:spAutoFit/>
          </a:bodyPr>
          <a:lstStyle/>
          <a:p>
            <a:pPr algn="ctr"/>
            <a:r>
              <a:rPr lang="es-CO" dirty="0">
                <a:latin typeface="Arial Black" panose="020B0A04020102020204" pitchFamily="34" charset="0"/>
              </a:rPr>
              <a:t>Actualización Resolución Interna 1707 de 2018</a:t>
            </a:r>
          </a:p>
        </p:txBody>
      </p:sp>
      <p:cxnSp>
        <p:nvCxnSpPr>
          <p:cNvPr id="39" name="Conector: angular 38">
            <a:extLst>
              <a:ext uri="{FF2B5EF4-FFF2-40B4-BE49-F238E27FC236}">
                <a16:creationId xmlns:a16="http://schemas.microsoft.com/office/drawing/2014/main" id="{0E0FFA17-2BE9-4323-A87D-5C5C1CB38335}"/>
              </a:ext>
            </a:extLst>
          </p:cNvPr>
          <p:cNvCxnSpPr>
            <a:stCxn id="54" idx="3"/>
            <a:endCxn id="34" idx="0"/>
          </p:cNvCxnSpPr>
          <p:nvPr/>
        </p:nvCxnSpPr>
        <p:spPr>
          <a:xfrm flipV="1">
            <a:off x="9939407" y="3445937"/>
            <a:ext cx="1347354" cy="2192163"/>
          </a:xfrm>
          <a:prstGeom prst="bentConnector5">
            <a:avLst>
              <a:gd name="adj1" fmla="val 16967"/>
              <a:gd name="adj2" fmla="val 46841"/>
              <a:gd name="adj3" fmla="val 8303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Conector: angular 74">
            <a:extLst>
              <a:ext uri="{FF2B5EF4-FFF2-40B4-BE49-F238E27FC236}">
                <a16:creationId xmlns:a16="http://schemas.microsoft.com/office/drawing/2014/main" id="{61000B1E-3141-4B3B-9808-6B1FED320818}"/>
              </a:ext>
            </a:extLst>
          </p:cNvPr>
          <p:cNvCxnSpPr>
            <a:cxnSpLocks/>
            <a:stCxn id="17" idx="3"/>
            <a:endCxn id="34" idx="0"/>
          </p:cNvCxnSpPr>
          <p:nvPr/>
        </p:nvCxnSpPr>
        <p:spPr>
          <a:xfrm>
            <a:off x="10449720" y="2158914"/>
            <a:ext cx="837041" cy="1287023"/>
          </a:xfrm>
          <a:prstGeom prst="bentConnector5">
            <a:avLst>
              <a:gd name="adj1" fmla="val 27310"/>
              <a:gd name="adj2" fmla="val 51196"/>
              <a:gd name="adj3" fmla="val 72690"/>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Rectángulo 66">
            <a:extLst>
              <a:ext uri="{FF2B5EF4-FFF2-40B4-BE49-F238E27FC236}">
                <a16:creationId xmlns:a16="http://schemas.microsoft.com/office/drawing/2014/main" id="{1E23F2E1-9078-44CF-8A60-9957163D7474}"/>
              </a:ext>
            </a:extLst>
          </p:cNvPr>
          <p:cNvSpPr/>
          <p:nvPr/>
        </p:nvSpPr>
        <p:spPr>
          <a:xfrm rot="16200000">
            <a:off x="-807082" y="2961207"/>
            <a:ext cx="2645724" cy="369332"/>
          </a:xfrm>
          <a:prstGeom prst="rect">
            <a:avLst/>
          </a:prstGeom>
        </p:spPr>
        <p:txBody>
          <a:bodyPr wrap="none">
            <a:spAutoFit/>
          </a:bodyPr>
          <a:lstStyle/>
          <a:p>
            <a:r>
              <a:rPr lang="es-CO" dirty="0">
                <a:latin typeface="Arial Black" panose="020B0A04020102020204" pitchFamily="34" charset="0"/>
              </a:rPr>
              <a:t>Circular Instructiva</a:t>
            </a:r>
            <a:endParaRPr lang="es-CO" dirty="0"/>
          </a:p>
        </p:txBody>
      </p:sp>
      <p:sp>
        <p:nvSpPr>
          <p:cNvPr id="68" name="Flecha: a la derecha 67">
            <a:extLst>
              <a:ext uri="{FF2B5EF4-FFF2-40B4-BE49-F238E27FC236}">
                <a16:creationId xmlns:a16="http://schemas.microsoft.com/office/drawing/2014/main" id="{CF014724-9A65-4E13-8CAF-B3648C924F6A}"/>
              </a:ext>
            </a:extLst>
          </p:cNvPr>
          <p:cNvSpPr/>
          <p:nvPr/>
        </p:nvSpPr>
        <p:spPr>
          <a:xfrm>
            <a:off x="1013655" y="3145872"/>
            <a:ext cx="461405" cy="563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2" name="Flecha: a la derecha 101">
            <a:extLst>
              <a:ext uri="{FF2B5EF4-FFF2-40B4-BE49-F238E27FC236}">
                <a16:creationId xmlns:a16="http://schemas.microsoft.com/office/drawing/2014/main" id="{7A8AD77D-5425-44E0-B388-B1C513098802}"/>
              </a:ext>
            </a:extLst>
          </p:cNvPr>
          <p:cNvSpPr/>
          <p:nvPr/>
        </p:nvSpPr>
        <p:spPr>
          <a:xfrm>
            <a:off x="10868519" y="3155981"/>
            <a:ext cx="461405" cy="5634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487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4</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B721E652-443F-4EDC-900E-19D79E9EC272}"/>
              </a:ext>
            </a:extLst>
          </p:cNvPr>
          <p:cNvSpPr txBox="1"/>
          <p:nvPr/>
        </p:nvSpPr>
        <p:spPr>
          <a:xfrm>
            <a:off x="278675" y="199407"/>
            <a:ext cx="5251267" cy="954107"/>
          </a:xfrm>
          <a:prstGeom prst="rect">
            <a:avLst/>
          </a:prstGeom>
          <a:noFill/>
        </p:spPr>
        <p:txBody>
          <a:bodyPr wrap="square" rtlCol="0">
            <a:spAutoFit/>
          </a:bodyPr>
          <a:lstStyle>
            <a:defPPr>
              <a:defRPr lang="es-CO"/>
            </a:defPPr>
            <a:lvl1pPr algn="ctr">
              <a:defRPr sz="2800">
                <a:solidFill>
                  <a:srgbClr val="002060"/>
                </a:solidFill>
                <a:latin typeface="Arial Black" panose="020B0A04020102020204" pitchFamily="34" charset="0"/>
              </a:defRPr>
            </a:lvl1pPr>
          </a:lstStyle>
          <a:p>
            <a:r>
              <a:rPr lang="es-CO" dirty="0"/>
              <a:t>DEFINICIÓN DE MEDIOS PARA RESPUESTA </a:t>
            </a:r>
          </a:p>
        </p:txBody>
      </p:sp>
      <p:pic>
        <p:nvPicPr>
          <p:cNvPr id="2050" name="Picture 2" descr="Resultado de imagen de orfeo gestion documental&quot;">
            <a:extLst>
              <a:ext uri="{FF2B5EF4-FFF2-40B4-BE49-F238E27FC236}">
                <a16:creationId xmlns:a16="http://schemas.microsoft.com/office/drawing/2014/main" id="{7BCD2077-3290-4701-A0CE-803FADBEEB6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6269"/>
          <a:stretch/>
        </p:blipFill>
        <p:spPr bwMode="auto">
          <a:xfrm>
            <a:off x="32432" y="1935705"/>
            <a:ext cx="6839717" cy="171318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908CC001-0A33-4252-B9AB-488E6729B2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51400" y="1391282"/>
            <a:ext cx="2125435" cy="79703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Resultado de imagen de glpi">
            <a:extLst>
              <a:ext uri="{FF2B5EF4-FFF2-40B4-BE49-F238E27FC236}">
                <a16:creationId xmlns:a16="http://schemas.microsoft.com/office/drawing/2014/main" id="{E0DB02FD-513C-4C0C-AEBA-421C7D100091}"/>
              </a:ext>
            </a:extLst>
          </p:cNvPr>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678108" y="1297765"/>
            <a:ext cx="2206516" cy="220651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Resultado de imagen de diferente&quot;">
            <a:extLst>
              <a:ext uri="{FF2B5EF4-FFF2-40B4-BE49-F238E27FC236}">
                <a16:creationId xmlns:a16="http://schemas.microsoft.com/office/drawing/2014/main" id="{96F0FDC7-7A32-40D5-8473-BD99884E81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6538" y="1911798"/>
            <a:ext cx="962025" cy="97845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CC2CD886-C7DD-4837-BD59-58CE8334E1AF}"/>
              </a:ext>
            </a:extLst>
          </p:cNvPr>
          <p:cNvSpPr txBox="1"/>
          <p:nvPr/>
        </p:nvSpPr>
        <p:spPr>
          <a:xfrm>
            <a:off x="8686799" y="4775294"/>
            <a:ext cx="2860767" cy="523220"/>
          </a:xfrm>
          <a:prstGeom prst="rect">
            <a:avLst/>
          </a:prstGeom>
          <a:noFill/>
        </p:spPr>
        <p:txBody>
          <a:bodyPr wrap="square" rtlCol="0">
            <a:spAutoFit/>
          </a:bodyPr>
          <a:lstStyle/>
          <a:p>
            <a:r>
              <a:rPr lang="es-CO" sz="1400" dirty="0">
                <a:latin typeface="Arial Nova" panose="020B0504020202020204" pitchFamily="34" charset="0"/>
              </a:rPr>
              <a:t>Un mes a partir de Respuesta de Super Servicios</a:t>
            </a:r>
          </a:p>
        </p:txBody>
      </p:sp>
      <p:pic>
        <p:nvPicPr>
          <p:cNvPr id="2060" name="Picture 12" descr="Resultado de imagen de logo persona&quot;">
            <a:extLst>
              <a:ext uri="{FF2B5EF4-FFF2-40B4-BE49-F238E27FC236}">
                <a16:creationId xmlns:a16="http://schemas.microsoft.com/office/drawing/2014/main" id="{755A694C-1B07-4260-BB02-7B702A82F685}"/>
              </a:ext>
            </a:extLst>
          </p:cNvPr>
          <p:cNvPicPr>
            <a:picLocks noChangeAspect="1" noChangeArrowheads="1"/>
          </p:cNvPicPr>
          <p:nvPr/>
        </p:nvPicPr>
        <p:blipFill>
          <a:blip r:embed="rId8">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46651" y="3876531"/>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Resultado de imagen de logo fecha&quot;">
            <a:extLst>
              <a:ext uri="{FF2B5EF4-FFF2-40B4-BE49-F238E27FC236}">
                <a16:creationId xmlns:a16="http://schemas.microsoft.com/office/drawing/2014/main" id="{A2130B8C-A1BF-42BD-96BC-5DE0419B78A6}"/>
              </a:ext>
            </a:extLst>
          </p:cNvPr>
          <p:cNvPicPr>
            <a:picLocks noChangeAspect="1" noChangeArrowheads="1"/>
          </p:cNvPicPr>
          <p:nvPr/>
        </p:nvPicPr>
        <p:blipFill>
          <a:blip r:embed="rId9">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7477889" y="4663907"/>
            <a:ext cx="1273084" cy="73556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id="{6FB3E33F-F02A-4AD0-AD29-72C7F95A3C9B}"/>
              </a:ext>
            </a:extLst>
          </p:cNvPr>
          <p:cNvSpPr/>
          <p:nvPr/>
        </p:nvSpPr>
        <p:spPr>
          <a:xfrm>
            <a:off x="8686799" y="4193848"/>
            <a:ext cx="2333396" cy="307777"/>
          </a:xfrm>
          <a:prstGeom prst="rect">
            <a:avLst/>
          </a:prstGeom>
          <a:noFill/>
        </p:spPr>
        <p:txBody>
          <a:bodyPr wrap="square" rtlCol="0">
            <a:spAutoFit/>
          </a:bodyPr>
          <a:lstStyle/>
          <a:p>
            <a:r>
              <a:rPr lang="es-CO" sz="1400" dirty="0">
                <a:latin typeface="Arial Nova" panose="020B0504020202020204" pitchFamily="34" charset="0"/>
              </a:rPr>
              <a:t>Subdirector de IDT</a:t>
            </a:r>
          </a:p>
        </p:txBody>
      </p:sp>
      <p:sp>
        <p:nvSpPr>
          <p:cNvPr id="4" name="Rectángulo: esquinas redondeadas 3">
            <a:extLst>
              <a:ext uri="{FF2B5EF4-FFF2-40B4-BE49-F238E27FC236}">
                <a16:creationId xmlns:a16="http://schemas.microsoft.com/office/drawing/2014/main" id="{56DE5E68-6BD2-4D52-995B-D0819E6A5CFE}"/>
              </a:ext>
            </a:extLst>
          </p:cNvPr>
          <p:cNvSpPr/>
          <p:nvPr/>
        </p:nvSpPr>
        <p:spPr>
          <a:xfrm>
            <a:off x="7477890" y="3742049"/>
            <a:ext cx="4209014" cy="2066491"/>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CuadroTexto 4">
            <a:extLst>
              <a:ext uri="{FF2B5EF4-FFF2-40B4-BE49-F238E27FC236}">
                <a16:creationId xmlns:a16="http://schemas.microsoft.com/office/drawing/2014/main" id="{35B5AF57-4D1D-4094-919B-205D0EDD1A93}"/>
              </a:ext>
            </a:extLst>
          </p:cNvPr>
          <p:cNvSpPr txBox="1"/>
          <p:nvPr/>
        </p:nvSpPr>
        <p:spPr>
          <a:xfrm>
            <a:off x="1428148" y="4193314"/>
            <a:ext cx="4571938" cy="646331"/>
          </a:xfrm>
          <a:prstGeom prst="rect">
            <a:avLst/>
          </a:prstGeom>
          <a:noFill/>
        </p:spPr>
        <p:txBody>
          <a:bodyPr wrap="square" rtlCol="0">
            <a:spAutoFit/>
          </a:bodyPr>
          <a:lstStyle/>
          <a:p>
            <a:pPr algn="just"/>
            <a:r>
              <a:rPr lang="es-CO" b="1" i="1" dirty="0" err="1">
                <a:solidFill>
                  <a:srgbClr val="C00000"/>
                </a:solidFill>
                <a:latin typeface="Arial Nova Light" panose="020B0304020202020204" pitchFamily="34" charset="0"/>
              </a:rPr>
              <a:t>PQRs</a:t>
            </a:r>
            <a:r>
              <a:rPr lang="es-CO" b="1" i="1" dirty="0">
                <a:solidFill>
                  <a:srgbClr val="C00000"/>
                </a:solidFill>
                <a:latin typeface="Arial Nova Light" panose="020B0304020202020204" pitchFamily="34" charset="0"/>
              </a:rPr>
              <a:t> se deben clasificar diferentes a los servicios técnicos soportados por la entidad</a:t>
            </a:r>
          </a:p>
        </p:txBody>
      </p:sp>
    </p:spTree>
    <p:extLst>
      <p:ext uri="{BB962C8B-B14F-4D97-AF65-F5344CB8AC3E}">
        <p14:creationId xmlns:p14="http://schemas.microsoft.com/office/powerpoint/2010/main" val="2080649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de pqrs&quot;">
            <a:extLst>
              <a:ext uri="{FF2B5EF4-FFF2-40B4-BE49-F238E27FC236}">
                <a16:creationId xmlns:a16="http://schemas.microsoft.com/office/drawing/2014/main" id="{FF6E6440-F647-493B-878D-4893241791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74" y="1706218"/>
            <a:ext cx="3676650" cy="2233278"/>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5</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3E659F21-E682-443F-896E-D6864CF84694}"/>
              </a:ext>
            </a:extLst>
          </p:cNvPr>
          <p:cNvSpPr txBox="1"/>
          <p:nvPr/>
        </p:nvSpPr>
        <p:spPr>
          <a:xfrm>
            <a:off x="799016" y="581821"/>
            <a:ext cx="4171405" cy="1384995"/>
          </a:xfrm>
          <a:prstGeom prst="rect">
            <a:avLst/>
          </a:prstGeom>
          <a:noFill/>
        </p:spPr>
        <p:txBody>
          <a:bodyPr wrap="square" rtlCol="0">
            <a:spAutoFit/>
          </a:bodyPr>
          <a:lstStyle>
            <a:defPPr>
              <a:defRPr lang="es-CO"/>
            </a:defPPr>
            <a:lvl1pPr algn="ctr">
              <a:defRPr sz="2800">
                <a:solidFill>
                  <a:srgbClr val="002060"/>
                </a:solidFill>
                <a:latin typeface="Arial Black" panose="020B0A04020102020204" pitchFamily="34" charset="0"/>
              </a:defRPr>
            </a:lvl1pPr>
          </a:lstStyle>
          <a:p>
            <a:r>
              <a:rPr lang="es-CO" dirty="0"/>
              <a:t>MANUAL DE </a:t>
            </a:r>
          </a:p>
          <a:p>
            <a:r>
              <a:rPr lang="es-CO" dirty="0"/>
              <a:t>ATENCIÓN AL CIUDADANO</a:t>
            </a:r>
          </a:p>
        </p:txBody>
      </p:sp>
      <p:sp>
        <p:nvSpPr>
          <p:cNvPr id="3" name="Rectángulo 2">
            <a:extLst>
              <a:ext uri="{FF2B5EF4-FFF2-40B4-BE49-F238E27FC236}">
                <a16:creationId xmlns:a16="http://schemas.microsoft.com/office/drawing/2014/main" id="{5A80D562-20F7-4573-B03C-0D5E7F9863B3}"/>
              </a:ext>
            </a:extLst>
          </p:cNvPr>
          <p:cNvSpPr/>
          <p:nvPr/>
        </p:nvSpPr>
        <p:spPr>
          <a:xfrm>
            <a:off x="5913120" y="751451"/>
            <a:ext cx="4823732" cy="1415772"/>
          </a:xfrm>
          <a:prstGeom prst="rect">
            <a:avLst/>
          </a:prstGeom>
        </p:spPr>
        <p:txBody>
          <a:bodyPr wrap="square">
            <a:spAutoFit/>
          </a:bodyPr>
          <a:lstStyle/>
          <a:p>
            <a:pPr algn="just"/>
            <a:r>
              <a:rPr lang="es-CO" sz="1600" b="1" dirty="0">
                <a:latin typeface="Arial Nova" panose="020B0504020202020204" pitchFamily="34" charset="0"/>
              </a:rPr>
              <a:t>Protocolos de Atención</a:t>
            </a:r>
          </a:p>
          <a:p>
            <a:pPr algn="just"/>
            <a:r>
              <a:rPr lang="es-CO" sz="1400" dirty="0">
                <a:latin typeface="Arial Nova" panose="020B0504020202020204" pitchFamily="34" charset="0"/>
              </a:rPr>
              <a:t>Establecer los Protocolos de atención y servicio al ciudadano, para todos y cada uno de los canales de atención dispuestos para tal fin, con el propósito de garantizar una interacción directa y amable con la ciudadanía.</a:t>
            </a:r>
          </a:p>
        </p:txBody>
      </p:sp>
      <p:sp>
        <p:nvSpPr>
          <p:cNvPr id="10" name="Rectángulo 9">
            <a:extLst>
              <a:ext uri="{FF2B5EF4-FFF2-40B4-BE49-F238E27FC236}">
                <a16:creationId xmlns:a16="http://schemas.microsoft.com/office/drawing/2014/main" id="{7B55E5E2-2DF9-4CAF-B0A1-3F97502B94D0}"/>
              </a:ext>
            </a:extLst>
          </p:cNvPr>
          <p:cNvSpPr/>
          <p:nvPr/>
        </p:nvSpPr>
        <p:spPr>
          <a:xfrm>
            <a:off x="6386307" y="2644170"/>
            <a:ext cx="4823732" cy="1231106"/>
          </a:xfrm>
          <a:prstGeom prst="rect">
            <a:avLst/>
          </a:prstGeom>
        </p:spPr>
        <p:txBody>
          <a:bodyPr wrap="square">
            <a:spAutoFit/>
          </a:bodyPr>
          <a:lstStyle/>
          <a:p>
            <a:pPr algn="just"/>
            <a:r>
              <a:rPr lang="es-CO" sz="1600" b="1" dirty="0">
                <a:latin typeface="Arial Nova" panose="020B0504020202020204" pitchFamily="34" charset="0"/>
              </a:rPr>
              <a:t>Determinación de Puntos de Control / área de la ANCP-CCE</a:t>
            </a:r>
          </a:p>
          <a:p>
            <a:pPr algn="just"/>
            <a:r>
              <a:rPr lang="es-CO" sz="1400" dirty="0">
                <a:latin typeface="Arial Nova" panose="020B0504020202020204" pitchFamily="34" charset="0"/>
              </a:rPr>
              <a:t>con el fin de efectuar monitoreo periódico a la atención de estas, para identificar de forma oportuna si se están resolviendo en los términos que establece la ley.</a:t>
            </a:r>
          </a:p>
        </p:txBody>
      </p:sp>
      <p:sp>
        <p:nvSpPr>
          <p:cNvPr id="11" name="Rectángulo 10">
            <a:extLst>
              <a:ext uri="{FF2B5EF4-FFF2-40B4-BE49-F238E27FC236}">
                <a16:creationId xmlns:a16="http://schemas.microsoft.com/office/drawing/2014/main" id="{1968EEB1-9F29-45FF-A62E-2086834FF754}"/>
              </a:ext>
            </a:extLst>
          </p:cNvPr>
          <p:cNvSpPr/>
          <p:nvPr/>
        </p:nvSpPr>
        <p:spPr>
          <a:xfrm>
            <a:off x="5591718" y="4441481"/>
            <a:ext cx="4823732" cy="1200329"/>
          </a:xfrm>
          <a:prstGeom prst="rect">
            <a:avLst/>
          </a:prstGeom>
        </p:spPr>
        <p:txBody>
          <a:bodyPr wrap="square">
            <a:spAutoFit/>
          </a:bodyPr>
          <a:lstStyle/>
          <a:p>
            <a:pPr algn="just"/>
            <a:r>
              <a:rPr lang="es-CO" sz="1600" b="1" dirty="0">
                <a:latin typeface="Arial Nova" panose="020B0504020202020204" pitchFamily="34" charset="0"/>
              </a:rPr>
              <a:t>Determinación de Instrumentos de medición</a:t>
            </a:r>
          </a:p>
          <a:p>
            <a:pPr algn="just"/>
            <a:r>
              <a:rPr lang="es-CO" sz="1400" dirty="0">
                <a:latin typeface="Arial Nova" panose="020B0504020202020204" pitchFamily="34" charset="0"/>
              </a:rPr>
              <a:t>con el objetivo de analizar la información y establecer el procedimiento para que se realice un análisis en la primera línea de defensa y el mecanismo para que se lleve a línea estratégica.</a:t>
            </a:r>
          </a:p>
        </p:txBody>
      </p:sp>
      <p:cxnSp>
        <p:nvCxnSpPr>
          <p:cNvPr id="5" name="Conector: angular 4">
            <a:extLst>
              <a:ext uri="{FF2B5EF4-FFF2-40B4-BE49-F238E27FC236}">
                <a16:creationId xmlns:a16="http://schemas.microsoft.com/office/drawing/2014/main" id="{D5465AE7-960F-4433-8285-72F651C9F27A}"/>
              </a:ext>
            </a:extLst>
          </p:cNvPr>
          <p:cNvCxnSpPr>
            <a:stCxn id="3074" idx="3"/>
            <a:endCxn id="3" idx="1"/>
          </p:cNvCxnSpPr>
          <p:nvPr/>
        </p:nvCxnSpPr>
        <p:spPr>
          <a:xfrm flipV="1">
            <a:off x="4581524" y="1459337"/>
            <a:ext cx="1331596" cy="136352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angular 13">
            <a:extLst>
              <a:ext uri="{FF2B5EF4-FFF2-40B4-BE49-F238E27FC236}">
                <a16:creationId xmlns:a16="http://schemas.microsoft.com/office/drawing/2014/main" id="{83C81F3F-0DFC-4EE0-A263-E3175A851532}"/>
              </a:ext>
            </a:extLst>
          </p:cNvPr>
          <p:cNvCxnSpPr>
            <a:cxnSpLocks/>
            <a:stCxn id="3074" idx="3"/>
            <a:endCxn id="10" idx="1"/>
          </p:cNvCxnSpPr>
          <p:nvPr/>
        </p:nvCxnSpPr>
        <p:spPr>
          <a:xfrm>
            <a:off x="4581524" y="2822857"/>
            <a:ext cx="1804783" cy="436866"/>
          </a:xfrm>
          <a:prstGeom prst="bentConnector3">
            <a:avLst>
              <a:gd name="adj1" fmla="val 3697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angular 17">
            <a:extLst>
              <a:ext uri="{FF2B5EF4-FFF2-40B4-BE49-F238E27FC236}">
                <a16:creationId xmlns:a16="http://schemas.microsoft.com/office/drawing/2014/main" id="{FE1902C7-EA0B-46DE-8610-64B5109D0BDB}"/>
              </a:ext>
            </a:extLst>
          </p:cNvPr>
          <p:cNvCxnSpPr>
            <a:cxnSpLocks/>
            <a:stCxn id="3074" idx="3"/>
            <a:endCxn id="11" idx="1"/>
          </p:cNvCxnSpPr>
          <p:nvPr/>
        </p:nvCxnSpPr>
        <p:spPr>
          <a:xfrm>
            <a:off x="4581524" y="2822857"/>
            <a:ext cx="1010194" cy="2218789"/>
          </a:xfrm>
          <a:prstGeom prst="bentConnector3">
            <a:avLst>
              <a:gd name="adj1" fmla="val 65517"/>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tángulo: esquinas redondeadas 21">
            <a:extLst>
              <a:ext uri="{FF2B5EF4-FFF2-40B4-BE49-F238E27FC236}">
                <a16:creationId xmlns:a16="http://schemas.microsoft.com/office/drawing/2014/main" id="{5461EE96-62A7-420D-8931-7C873BF4D388}"/>
              </a:ext>
            </a:extLst>
          </p:cNvPr>
          <p:cNvSpPr/>
          <p:nvPr/>
        </p:nvSpPr>
        <p:spPr>
          <a:xfrm>
            <a:off x="372510" y="4381079"/>
            <a:ext cx="3990484" cy="1895100"/>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3" name="CuadroTexto 22">
            <a:extLst>
              <a:ext uri="{FF2B5EF4-FFF2-40B4-BE49-F238E27FC236}">
                <a16:creationId xmlns:a16="http://schemas.microsoft.com/office/drawing/2014/main" id="{3EA97CFA-9AC8-4C83-AC70-1DC90BCF9742}"/>
              </a:ext>
            </a:extLst>
          </p:cNvPr>
          <p:cNvSpPr txBox="1"/>
          <p:nvPr/>
        </p:nvSpPr>
        <p:spPr>
          <a:xfrm>
            <a:off x="1581419" y="5459809"/>
            <a:ext cx="2860767" cy="523220"/>
          </a:xfrm>
          <a:prstGeom prst="rect">
            <a:avLst/>
          </a:prstGeom>
          <a:noFill/>
        </p:spPr>
        <p:txBody>
          <a:bodyPr wrap="square" rtlCol="0">
            <a:spAutoFit/>
          </a:bodyPr>
          <a:lstStyle/>
          <a:p>
            <a:r>
              <a:rPr lang="es-CO" sz="1400" dirty="0">
                <a:latin typeface="Arial Nova" panose="020B0504020202020204" pitchFamily="34" charset="0"/>
              </a:rPr>
              <a:t>12/02/2020</a:t>
            </a:r>
          </a:p>
          <a:p>
            <a:r>
              <a:rPr lang="es-CO" sz="1400" dirty="0">
                <a:latin typeface="Arial Nova" panose="020B0504020202020204" pitchFamily="34" charset="0"/>
              </a:rPr>
              <a:t>Documento Preliminar</a:t>
            </a:r>
          </a:p>
        </p:txBody>
      </p:sp>
      <p:pic>
        <p:nvPicPr>
          <p:cNvPr id="24" name="Picture 12" descr="Resultado de imagen de logo persona&quot;">
            <a:extLst>
              <a:ext uri="{FF2B5EF4-FFF2-40B4-BE49-F238E27FC236}">
                <a16:creationId xmlns:a16="http://schemas.microsoft.com/office/drawing/2014/main" id="{992ACE82-011C-4239-BA02-2CAA79E10D3E}"/>
              </a:ext>
            </a:extLst>
          </p:cNvPr>
          <p:cNvPicPr>
            <a:picLocks noChangeAspect="1" noChangeArrowheads="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1271" y="4398867"/>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4" descr="Resultado de imagen de logo fecha&quot;">
            <a:extLst>
              <a:ext uri="{FF2B5EF4-FFF2-40B4-BE49-F238E27FC236}">
                <a16:creationId xmlns:a16="http://schemas.microsoft.com/office/drawing/2014/main" id="{BEE0936F-FCDA-480E-A03D-CB34C4C9E292}"/>
              </a:ext>
            </a:extLst>
          </p:cNvPr>
          <p:cNvPicPr>
            <a:picLocks noChangeAspect="1" noChangeArrowheads="1"/>
          </p:cNvPicPr>
          <p:nvPr/>
        </p:nvPicPr>
        <p:blipFill>
          <a:blip r:embed="rId6">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417506" y="5372461"/>
            <a:ext cx="1273084" cy="735560"/>
          </a:xfrm>
          <a:prstGeom prst="rect">
            <a:avLst/>
          </a:prstGeom>
          <a:noFill/>
          <a:extLst>
            <a:ext uri="{909E8E84-426E-40DD-AFC4-6F175D3DCCD1}">
              <a14:hiddenFill xmlns:a14="http://schemas.microsoft.com/office/drawing/2010/main">
                <a:solidFill>
                  <a:srgbClr val="FFFFFF"/>
                </a:solidFill>
              </a14:hiddenFill>
            </a:ext>
          </a:extLst>
        </p:spPr>
      </p:pic>
      <p:sp>
        <p:nvSpPr>
          <p:cNvPr id="26" name="Rectángulo 25">
            <a:extLst>
              <a:ext uri="{FF2B5EF4-FFF2-40B4-BE49-F238E27FC236}">
                <a16:creationId xmlns:a16="http://schemas.microsoft.com/office/drawing/2014/main" id="{1446AD63-CF89-43A8-8E75-05939274384B}"/>
              </a:ext>
            </a:extLst>
          </p:cNvPr>
          <p:cNvSpPr/>
          <p:nvPr/>
        </p:nvSpPr>
        <p:spPr>
          <a:xfrm>
            <a:off x="1535103" y="4492071"/>
            <a:ext cx="2699233" cy="861774"/>
          </a:xfrm>
          <a:prstGeom prst="rect">
            <a:avLst/>
          </a:prstGeom>
          <a:noFill/>
        </p:spPr>
        <p:txBody>
          <a:bodyPr wrap="square" rtlCol="0">
            <a:spAutoFit/>
          </a:bodyPr>
          <a:lstStyle/>
          <a:p>
            <a:r>
              <a:rPr lang="es-CO" sz="1400" dirty="0">
                <a:latin typeface="Arial Nova" panose="020B0504020202020204" pitchFamily="34" charset="0"/>
              </a:rPr>
              <a:t>Responsable de Atención al ciudadano – </a:t>
            </a:r>
            <a:r>
              <a:rPr lang="es-CO" sz="1400" dirty="0" err="1">
                <a:latin typeface="Arial Nova" panose="020B0504020202020204" pitchFamily="34" charset="0"/>
              </a:rPr>
              <a:t>Jhonatan</a:t>
            </a:r>
            <a:r>
              <a:rPr lang="es-CO" sz="1400" dirty="0">
                <a:latin typeface="Arial Nova" panose="020B0504020202020204" pitchFamily="34" charset="0"/>
              </a:rPr>
              <a:t> Sierra</a:t>
            </a:r>
          </a:p>
          <a:p>
            <a:r>
              <a:rPr lang="es-CO" sz="1100" b="1" dirty="0">
                <a:solidFill>
                  <a:srgbClr val="C00000"/>
                </a:solidFill>
                <a:latin typeface="Arial Nova" panose="020B0504020202020204" pitchFamily="34" charset="0"/>
              </a:rPr>
              <a:t>Bajo lineamientos y supervisión de Secretaría General y Planeación </a:t>
            </a:r>
          </a:p>
        </p:txBody>
      </p:sp>
    </p:spTree>
    <p:extLst>
      <p:ext uri="{BB962C8B-B14F-4D97-AF65-F5344CB8AC3E}">
        <p14:creationId xmlns:p14="http://schemas.microsoft.com/office/powerpoint/2010/main" val="309628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6</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3E659F21-E682-443F-896E-D6864CF84694}"/>
              </a:ext>
            </a:extLst>
          </p:cNvPr>
          <p:cNvSpPr txBox="1"/>
          <p:nvPr/>
        </p:nvSpPr>
        <p:spPr>
          <a:xfrm>
            <a:off x="374611" y="555432"/>
            <a:ext cx="3626140" cy="954107"/>
          </a:xfrm>
          <a:prstGeom prst="rect">
            <a:avLst/>
          </a:prstGeom>
          <a:noFill/>
        </p:spPr>
        <p:txBody>
          <a:bodyPr wrap="square" rtlCol="0">
            <a:spAutoFit/>
          </a:bodyPr>
          <a:lstStyle/>
          <a:p>
            <a:pPr algn="ctr"/>
            <a:r>
              <a:rPr lang="es-CO" sz="2800" dirty="0">
                <a:solidFill>
                  <a:srgbClr val="002060"/>
                </a:solidFill>
                <a:latin typeface="Arial Black" panose="020B0A04020102020204" pitchFamily="34" charset="0"/>
              </a:rPr>
              <a:t>CAPACITACIÓN Y APROPIACIÓN</a:t>
            </a:r>
          </a:p>
        </p:txBody>
      </p:sp>
      <p:sp>
        <p:nvSpPr>
          <p:cNvPr id="22" name="Rectángulo: esquinas redondeadas 21">
            <a:extLst>
              <a:ext uri="{FF2B5EF4-FFF2-40B4-BE49-F238E27FC236}">
                <a16:creationId xmlns:a16="http://schemas.microsoft.com/office/drawing/2014/main" id="{5461EE96-62A7-420D-8931-7C873BF4D388}"/>
              </a:ext>
            </a:extLst>
          </p:cNvPr>
          <p:cNvSpPr/>
          <p:nvPr/>
        </p:nvSpPr>
        <p:spPr>
          <a:xfrm>
            <a:off x="7826905" y="4151208"/>
            <a:ext cx="3990484" cy="1895100"/>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3" name="CuadroTexto 22">
            <a:extLst>
              <a:ext uri="{FF2B5EF4-FFF2-40B4-BE49-F238E27FC236}">
                <a16:creationId xmlns:a16="http://schemas.microsoft.com/office/drawing/2014/main" id="{3EA97CFA-9AC8-4C83-AC70-1DC90BCF9742}"/>
              </a:ext>
            </a:extLst>
          </p:cNvPr>
          <p:cNvSpPr txBox="1"/>
          <p:nvPr/>
        </p:nvSpPr>
        <p:spPr>
          <a:xfrm>
            <a:off x="9035814" y="5229938"/>
            <a:ext cx="2860767" cy="477054"/>
          </a:xfrm>
          <a:prstGeom prst="rect">
            <a:avLst/>
          </a:prstGeom>
          <a:noFill/>
        </p:spPr>
        <p:txBody>
          <a:bodyPr wrap="square" rtlCol="0">
            <a:spAutoFit/>
          </a:bodyPr>
          <a:lstStyle/>
          <a:p>
            <a:r>
              <a:rPr lang="es-CO" sz="1400" dirty="0">
                <a:latin typeface="Arial Nova" panose="020B0504020202020204" pitchFamily="34" charset="0"/>
              </a:rPr>
              <a:t>30/04/2020</a:t>
            </a:r>
          </a:p>
          <a:p>
            <a:r>
              <a:rPr lang="es-CO" sz="1100" dirty="0">
                <a:latin typeface="Arial Nova" panose="020B0504020202020204" pitchFamily="34" charset="0"/>
              </a:rPr>
              <a:t>Disponibilidad de agenda del Subdirector</a:t>
            </a:r>
          </a:p>
        </p:txBody>
      </p:sp>
      <p:pic>
        <p:nvPicPr>
          <p:cNvPr id="24" name="Picture 12" descr="Resultado de imagen de logo persona&quot;">
            <a:extLst>
              <a:ext uri="{FF2B5EF4-FFF2-40B4-BE49-F238E27FC236}">
                <a16:creationId xmlns:a16="http://schemas.microsoft.com/office/drawing/2014/main" id="{992ACE82-011C-4239-BA02-2CAA79E10D3E}"/>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95666" y="4168996"/>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4" descr="Resultado de imagen de logo fecha&quot;">
            <a:extLst>
              <a:ext uri="{FF2B5EF4-FFF2-40B4-BE49-F238E27FC236}">
                <a16:creationId xmlns:a16="http://schemas.microsoft.com/office/drawing/2014/main" id="{BEE0936F-FCDA-480E-A03D-CB34C4C9E292}"/>
              </a:ext>
            </a:extLst>
          </p:cNvPr>
          <p:cNvPicPr>
            <a:picLocks noChangeAspect="1" noChangeArrowheads="1"/>
          </p:cNvPicPr>
          <p:nvPr/>
        </p:nvPicPr>
        <p:blipFill>
          <a:blip r:embed="rId5">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7871901" y="5142590"/>
            <a:ext cx="1273084" cy="735560"/>
          </a:xfrm>
          <a:prstGeom prst="rect">
            <a:avLst/>
          </a:prstGeom>
          <a:noFill/>
          <a:extLst>
            <a:ext uri="{909E8E84-426E-40DD-AFC4-6F175D3DCCD1}">
              <a14:hiddenFill xmlns:a14="http://schemas.microsoft.com/office/drawing/2010/main">
                <a:solidFill>
                  <a:srgbClr val="FFFFFF"/>
                </a:solidFill>
              </a14:hiddenFill>
            </a:ext>
          </a:extLst>
        </p:spPr>
      </p:pic>
      <p:sp>
        <p:nvSpPr>
          <p:cNvPr id="26" name="Rectángulo 25">
            <a:extLst>
              <a:ext uri="{FF2B5EF4-FFF2-40B4-BE49-F238E27FC236}">
                <a16:creationId xmlns:a16="http://schemas.microsoft.com/office/drawing/2014/main" id="{1446AD63-CF89-43A8-8E75-05939274384B}"/>
              </a:ext>
            </a:extLst>
          </p:cNvPr>
          <p:cNvSpPr/>
          <p:nvPr/>
        </p:nvSpPr>
        <p:spPr>
          <a:xfrm>
            <a:off x="9035814" y="4486313"/>
            <a:ext cx="2333396" cy="523220"/>
          </a:xfrm>
          <a:prstGeom prst="rect">
            <a:avLst/>
          </a:prstGeom>
          <a:noFill/>
        </p:spPr>
        <p:txBody>
          <a:bodyPr wrap="square" rtlCol="0">
            <a:spAutoFit/>
          </a:bodyPr>
          <a:lstStyle/>
          <a:p>
            <a:r>
              <a:rPr lang="es-CO" sz="1400" dirty="0">
                <a:latin typeface="Arial Nova" panose="020B0504020202020204" pitchFamily="34" charset="0"/>
              </a:rPr>
              <a:t>Subdirector de Gestión Contractual</a:t>
            </a:r>
          </a:p>
        </p:txBody>
      </p:sp>
      <p:pic>
        <p:nvPicPr>
          <p:cNvPr id="4098" name="Picture 2" descr="Resultado de imagen de capacitación&quot;">
            <a:extLst>
              <a:ext uri="{FF2B5EF4-FFF2-40B4-BE49-F238E27FC236}">
                <a16:creationId xmlns:a16="http://schemas.microsoft.com/office/drawing/2014/main" id="{77F437F7-BF54-405D-B636-D0B05E585C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611" y="1980035"/>
            <a:ext cx="3125553" cy="3568285"/>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A8935525-1C1C-44C6-BD9E-282DD2D84447}"/>
              </a:ext>
            </a:extLst>
          </p:cNvPr>
          <p:cNvSpPr/>
          <p:nvPr/>
        </p:nvSpPr>
        <p:spPr>
          <a:xfrm>
            <a:off x="4653751" y="1335432"/>
            <a:ext cx="6496596" cy="2492990"/>
          </a:xfrm>
          <a:prstGeom prst="rect">
            <a:avLst/>
          </a:prstGeom>
        </p:spPr>
        <p:txBody>
          <a:bodyPr wrap="square">
            <a:spAutoFit/>
          </a:bodyPr>
          <a:lstStyle/>
          <a:p>
            <a:pPr marL="171450" indent="-171450" algn="just">
              <a:buFont typeface="Arial" panose="020B0604020202020204" pitchFamily="34" charset="0"/>
              <a:buChar char="•"/>
            </a:pPr>
            <a:r>
              <a:rPr lang="es-CO" sz="1200" dirty="0">
                <a:latin typeface="Arial Nova Light" panose="020B0304020202020204" pitchFamily="34" charset="0"/>
              </a:rPr>
              <a:t>Constitución Política de Colombia: Artículos: 1, 2, 13, 20, 23, 74, 79, 209 y 270. </a:t>
            </a:r>
          </a:p>
          <a:p>
            <a:pPr marL="171450" indent="-171450" algn="just">
              <a:buFont typeface="Arial" panose="020B0604020202020204" pitchFamily="34" charset="0"/>
              <a:buChar char="•"/>
            </a:pPr>
            <a:r>
              <a:rPr lang="es-CO" sz="1200" dirty="0">
                <a:latin typeface="Arial Nova Light" panose="020B0304020202020204" pitchFamily="34" charset="0"/>
              </a:rPr>
              <a:t>Ley 1755 de 2015, “Por medio de la cual se regula el Derecho Fundamental de Petición y se sustituye un título del Código de Procedimiento Administrativo y de lo Contencioso Administrativo”. </a:t>
            </a:r>
          </a:p>
          <a:p>
            <a:pPr marL="171450" indent="-171450" algn="just">
              <a:buFont typeface="Arial" panose="020B0604020202020204" pitchFamily="34" charset="0"/>
              <a:buChar char="•"/>
            </a:pPr>
            <a:r>
              <a:rPr lang="es-CO" sz="1200" dirty="0">
                <a:latin typeface="Arial Nova Light" panose="020B0304020202020204" pitchFamily="34" charset="0"/>
              </a:rPr>
              <a:t>Ley 1437 de 2011, “Por la cual se expide el Código de Procedimiento Administrativo y de lo Contencioso Administrativo”. Con la excepción de los artículos del 13 al 33 que fueron declarados inexequibles. </a:t>
            </a:r>
          </a:p>
          <a:p>
            <a:pPr marL="171450" indent="-171450" algn="just">
              <a:buFont typeface="Arial" panose="020B0604020202020204" pitchFamily="34" charset="0"/>
              <a:buChar char="•"/>
            </a:pPr>
            <a:r>
              <a:rPr lang="es-CO" sz="1200" dirty="0">
                <a:latin typeface="Arial Nova Light" panose="020B0304020202020204" pitchFamily="34" charset="0"/>
              </a:rPr>
              <a:t>Ley 962 de 2005, “Por la cual se dictan disposiciones sobre racionalización de trámites y procedimientos administrativos de los organismos y Entidades del Estado y de los particulares que ejercen funciones públicas o prestan servicios públicos”. </a:t>
            </a:r>
          </a:p>
          <a:p>
            <a:pPr marL="171450" indent="-171450" algn="just">
              <a:buFont typeface="Arial" panose="020B0604020202020204" pitchFamily="34" charset="0"/>
              <a:buChar char="•"/>
            </a:pPr>
            <a:r>
              <a:rPr lang="es-CO" sz="1200" dirty="0">
                <a:latin typeface="Arial Nova Light" panose="020B0304020202020204" pitchFamily="34" charset="0"/>
              </a:rPr>
              <a:t>Decreto 1499 de 2017, “Por el cual se modifica el Decreto 1083 de 2015, Decreto Único Reglamentario del Sector Función pública, en lo relacionado con el Sistema de Gestión establecido en el artículo 133 de la Ley 1753 de 2015. </a:t>
            </a:r>
          </a:p>
        </p:txBody>
      </p:sp>
    </p:spTree>
    <p:extLst>
      <p:ext uri="{BB962C8B-B14F-4D97-AF65-F5344CB8AC3E}">
        <p14:creationId xmlns:p14="http://schemas.microsoft.com/office/powerpoint/2010/main" val="3205524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7</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3E659F21-E682-443F-896E-D6864CF84694}"/>
              </a:ext>
            </a:extLst>
          </p:cNvPr>
          <p:cNvSpPr txBox="1"/>
          <p:nvPr/>
        </p:nvSpPr>
        <p:spPr>
          <a:xfrm>
            <a:off x="273342" y="574302"/>
            <a:ext cx="4821174" cy="954107"/>
          </a:xfrm>
          <a:prstGeom prst="rect">
            <a:avLst/>
          </a:prstGeom>
          <a:noFill/>
        </p:spPr>
        <p:txBody>
          <a:bodyPr wrap="square" rtlCol="0">
            <a:spAutoFit/>
          </a:bodyPr>
          <a:lstStyle/>
          <a:p>
            <a:pPr algn="ctr"/>
            <a:r>
              <a:rPr lang="es-CO" sz="2800" dirty="0">
                <a:solidFill>
                  <a:srgbClr val="002060"/>
                </a:solidFill>
                <a:latin typeface="Arial Black" panose="020B0A04020102020204" pitchFamily="34" charset="0"/>
              </a:rPr>
              <a:t>DEFINICIÓN CANALES DE ATENCIÓN</a:t>
            </a:r>
          </a:p>
        </p:txBody>
      </p:sp>
      <p:sp>
        <p:nvSpPr>
          <p:cNvPr id="22" name="Rectángulo: esquinas redondeadas 21">
            <a:extLst>
              <a:ext uri="{FF2B5EF4-FFF2-40B4-BE49-F238E27FC236}">
                <a16:creationId xmlns:a16="http://schemas.microsoft.com/office/drawing/2014/main" id="{5461EE96-62A7-420D-8931-7C873BF4D388}"/>
              </a:ext>
            </a:extLst>
          </p:cNvPr>
          <p:cNvSpPr/>
          <p:nvPr/>
        </p:nvSpPr>
        <p:spPr>
          <a:xfrm>
            <a:off x="7826905" y="4151208"/>
            <a:ext cx="3990484" cy="1895100"/>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4" name="Picture 12" descr="Resultado de imagen de logo persona&quot;">
            <a:extLst>
              <a:ext uri="{FF2B5EF4-FFF2-40B4-BE49-F238E27FC236}">
                <a16:creationId xmlns:a16="http://schemas.microsoft.com/office/drawing/2014/main" id="{992ACE82-011C-4239-BA02-2CAA79E10D3E}"/>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95666" y="4168996"/>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4" descr="Resultado de imagen de logo fecha&quot;">
            <a:extLst>
              <a:ext uri="{FF2B5EF4-FFF2-40B4-BE49-F238E27FC236}">
                <a16:creationId xmlns:a16="http://schemas.microsoft.com/office/drawing/2014/main" id="{BEE0936F-FCDA-480E-A03D-CB34C4C9E292}"/>
              </a:ext>
            </a:extLst>
          </p:cNvPr>
          <p:cNvPicPr>
            <a:picLocks noChangeAspect="1" noChangeArrowheads="1"/>
          </p:cNvPicPr>
          <p:nvPr/>
        </p:nvPicPr>
        <p:blipFill>
          <a:blip r:embed="rId5">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7871901" y="5142590"/>
            <a:ext cx="1273084" cy="73556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Resultado de imagen de canales de atención&quot;">
            <a:extLst>
              <a:ext uri="{FF2B5EF4-FFF2-40B4-BE49-F238E27FC236}">
                <a16:creationId xmlns:a16="http://schemas.microsoft.com/office/drawing/2014/main" id="{4DF43B1A-886E-43E8-AB4F-F70EDB6B04F2}"/>
              </a:ext>
            </a:extLst>
          </p:cNvPr>
          <p:cNvPicPr>
            <a:picLocks noChangeAspect="1" noChangeArrowheads="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5141" r="25141"/>
          <a:stretch/>
        </p:blipFill>
        <p:spPr bwMode="auto">
          <a:xfrm>
            <a:off x="6714363" y="487679"/>
            <a:ext cx="3856619" cy="3619855"/>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0CCA7248-904F-4D35-A084-4B75CA43357F}"/>
              </a:ext>
            </a:extLst>
          </p:cNvPr>
          <p:cNvSpPr txBox="1"/>
          <p:nvPr/>
        </p:nvSpPr>
        <p:spPr>
          <a:xfrm>
            <a:off x="523043" y="2394670"/>
            <a:ext cx="7266364" cy="2308324"/>
          </a:xfrm>
          <a:prstGeom prst="rect">
            <a:avLst/>
          </a:prstGeom>
          <a:noFill/>
        </p:spPr>
        <p:txBody>
          <a:bodyPr wrap="square" rtlCol="0">
            <a:spAutoFit/>
          </a:bodyPr>
          <a:lstStyle/>
          <a:p>
            <a:pPr marL="285750" indent="-285750">
              <a:buFont typeface="Arial" panose="020B0604020202020204" pitchFamily="34" charset="0"/>
              <a:buChar char="•"/>
            </a:pPr>
            <a:r>
              <a:rPr lang="es-CO" sz="2400" dirty="0">
                <a:latin typeface="Arial Nova Light" panose="020B0304020202020204" pitchFamily="34" charset="0"/>
              </a:rPr>
              <a:t>Presencial </a:t>
            </a:r>
            <a:r>
              <a:rPr lang="es-CO" sz="1100" dirty="0">
                <a:solidFill>
                  <a:schemeClr val="tx1">
                    <a:lumMod val="50000"/>
                    <a:lumOff val="50000"/>
                  </a:schemeClr>
                </a:solidFill>
                <a:latin typeface="Arial Nova Light" panose="020B0304020202020204" pitchFamily="34" charset="0"/>
              </a:rPr>
              <a:t>- Protocolo</a:t>
            </a:r>
          </a:p>
          <a:p>
            <a:pPr marL="285750" indent="-285750">
              <a:buFont typeface="Arial" panose="020B0604020202020204" pitchFamily="34" charset="0"/>
              <a:buChar char="•"/>
            </a:pPr>
            <a:r>
              <a:rPr lang="es-CO" sz="2400" dirty="0">
                <a:latin typeface="Arial Nova Light" panose="020B0304020202020204" pitchFamily="34" charset="0"/>
              </a:rPr>
              <a:t>Escrito </a:t>
            </a:r>
            <a:r>
              <a:rPr lang="es-CO" sz="1100" dirty="0">
                <a:solidFill>
                  <a:schemeClr val="tx1">
                    <a:lumMod val="50000"/>
                    <a:lumOff val="50000"/>
                  </a:schemeClr>
                </a:solidFill>
                <a:latin typeface="Arial Nova Light" panose="020B0304020202020204" pitchFamily="34" charset="0"/>
              </a:rPr>
              <a:t>- Protocolo</a:t>
            </a:r>
          </a:p>
          <a:p>
            <a:pPr marL="285750" indent="-285750">
              <a:buFont typeface="Arial" panose="020B0604020202020204" pitchFamily="34" charset="0"/>
              <a:buChar char="•"/>
            </a:pPr>
            <a:r>
              <a:rPr lang="es-CO" sz="2400" dirty="0">
                <a:latin typeface="Arial Nova Light" panose="020B0304020202020204" pitchFamily="34" charset="0"/>
              </a:rPr>
              <a:t>Telefónico </a:t>
            </a:r>
            <a:r>
              <a:rPr lang="es-CO" sz="1100" dirty="0">
                <a:solidFill>
                  <a:schemeClr val="tx1">
                    <a:lumMod val="50000"/>
                    <a:lumOff val="50000"/>
                  </a:schemeClr>
                </a:solidFill>
                <a:latin typeface="Arial Nova Light" panose="020B0304020202020204" pitchFamily="34" charset="0"/>
              </a:rPr>
              <a:t>- Protocolo</a:t>
            </a:r>
          </a:p>
          <a:p>
            <a:pPr marL="285750" indent="-285750">
              <a:buFont typeface="Arial" panose="020B0604020202020204" pitchFamily="34" charset="0"/>
              <a:buChar char="•"/>
            </a:pPr>
            <a:r>
              <a:rPr lang="es-CO" sz="2400" dirty="0">
                <a:latin typeface="Arial Nova Light" panose="020B0304020202020204" pitchFamily="34" charset="0"/>
              </a:rPr>
              <a:t>Virtual / Redes Sociales / Radicados </a:t>
            </a:r>
            <a:r>
              <a:rPr lang="es-CO" sz="2400" dirty="0" err="1">
                <a:latin typeface="Arial Nova Light" panose="020B0304020202020204" pitchFamily="34" charset="0"/>
              </a:rPr>
              <a:t>PQRs</a:t>
            </a:r>
            <a:r>
              <a:rPr lang="es-CO" sz="2400" dirty="0">
                <a:latin typeface="Arial Nova Light" panose="020B0304020202020204" pitchFamily="34" charset="0"/>
              </a:rPr>
              <a:t> </a:t>
            </a:r>
            <a:r>
              <a:rPr lang="es-CO" sz="1100" dirty="0">
                <a:solidFill>
                  <a:schemeClr val="tx1">
                    <a:lumMod val="50000"/>
                    <a:lumOff val="50000"/>
                  </a:schemeClr>
                </a:solidFill>
                <a:latin typeface="Arial Nova Light" panose="020B0304020202020204" pitchFamily="34" charset="0"/>
              </a:rPr>
              <a:t>- Protocolo</a:t>
            </a:r>
          </a:p>
          <a:p>
            <a:pPr marL="285750" indent="-285750">
              <a:buFont typeface="Arial" panose="020B0604020202020204" pitchFamily="34" charset="0"/>
              <a:buChar char="•"/>
            </a:pPr>
            <a:r>
              <a:rPr lang="es-CO" sz="2400" dirty="0">
                <a:latin typeface="Arial Nova Light" panose="020B0304020202020204" pitchFamily="34" charset="0"/>
              </a:rPr>
              <a:t>Información página web</a:t>
            </a:r>
          </a:p>
          <a:p>
            <a:pPr marL="285750" indent="-285750">
              <a:buFont typeface="Arial" panose="020B0604020202020204" pitchFamily="34" charset="0"/>
              <a:buChar char="•"/>
            </a:pPr>
            <a:r>
              <a:rPr lang="es-CO" sz="2400" dirty="0">
                <a:latin typeface="Arial Nova Light" panose="020B0304020202020204" pitchFamily="34" charset="0"/>
              </a:rPr>
              <a:t>Estrategia de comunicación al ciudadano</a:t>
            </a:r>
          </a:p>
        </p:txBody>
      </p:sp>
      <p:sp>
        <p:nvSpPr>
          <p:cNvPr id="17" name="CuadroTexto 16">
            <a:extLst>
              <a:ext uri="{FF2B5EF4-FFF2-40B4-BE49-F238E27FC236}">
                <a16:creationId xmlns:a16="http://schemas.microsoft.com/office/drawing/2014/main" id="{BDCED79C-5FE3-44DC-AFF2-9D976ED36DDA}"/>
              </a:ext>
            </a:extLst>
          </p:cNvPr>
          <p:cNvSpPr txBox="1"/>
          <p:nvPr/>
        </p:nvSpPr>
        <p:spPr>
          <a:xfrm>
            <a:off x="8956622" y="5222001"/>
            <a:ext cx="2860767" cy="523220"/>
          </a:xfrm>
          <a:prstGeom prst="rect">
            <a:avLst/>
          </a:prstGeom>
          <a:noFill/>
        </p:spPr>
        <p:txBody>
          <a:bodyPr wrap="square" rtlCol="0">
            <a:spAutoFit/>
          </a:bodyPr>
          <a:lstStyle/>
          <a:p>
            <a:r>
              <a:rPr lang="es-CO" sz="1400" dirty="0">
                <a:latin typeface="Arial Nova" panose="020B0504020202020204" pitchFamily="34" charset="0"/>
              </a:rPr>
              <a:t>12/02/2020</a:t>
            </a:r>
          </a:p>
          <a:p>
            <a:r>
              <a:rPr lang="es-CO" sz="1400" dirty="0">
                <a:latin typeface="Arial Nova" panose="020B0504020202020204" pitchFamily="34" charset="0"/>
              </a:rPr>
              <a:t>Documento Preliminar</a:t>
            </a:r>
          </a:p>
        </p:txBody>
      </p:sp>
      <p:sp>
        <p:nvSpPr>
          <p:cNvPr id="19" name="Rectángulo 18">
            <a:extLst>
              <a:ext uri="{FF2B5EF4-FFF2-40B4-BE49-F238E27FC236}">
                <a16:creationId xmlns:a16="http://schemas.microsoft.com/office/drawing/2014/main" id="{BB7E9CD0-202A-4C57-B6D9-0026450957D4}"/>
              </a:ext>
            </a:extLst>
          </p:cNvPr>
          <p:cNvSpPr/>
          <p:nvPr/>
        </p:nvSpPr>
        <p:spPr>
          <a:xfrm>
            <a:off x="8919923" y="4280816"/>
            <a:ext cx="2699233" cy="861774"/>
          </a:xfrm>
          <a:prstGeom prst="rect">
            <a:avLst/>
          </a:prstGeom>
          <a:noFill/>
        </p:spPr>
        <p:txBody>
          <a:bodyPr wrap="square" rtlCol="0">
            <a:spAutoFit/>
          </a:bodyPr>
          <a:lstStyle/>
          <a:p>
            <a:r>
              <a:rPr lang="es-CO" sz="1400" dirty="0">
                <a:latin typeface="Arial Nova" panose="020B0504020202020204" pitchFamily="34" charset="0"/>
              </a:rPr>
              <a:t>Responsable de Atención al ciudadano – </a:t>
            </a:r>
            <a:r>
              <a:rPr lang="es-CO" sz="1400" dirty="0" err="1">
                <a:latin typeface="Arial Nova" panose="020B0504020202020204" pitchFamily="34" charset="0"/>
              </a:rPr>
              <a:t>Jhonatan</a:t>
            </a:r>
            <a:r>
              <a:rPr lang="es-CO" sz="1400" dirty="0">
                <a:latin typeface="Arial Nova" panose="020B0504020202020204" pitchFamily="34" charset="0"/>
              </a:rPr>
              <a:t> Sierra</a:t>
            </a:r>
          </a:p>
          <a:p>
            <a:r>
              <a:rPr lang="es-CO" sz="1100" b="1" dirty="0">
                <a:solidFill>
                  <a:srgbClr val="C00000"/>
                </a:solidFill>
                <a:latin typeface="Arial Nova" panose="020B0504020202020204" pitchFamily="34" charset="0"/>
              </a:rPr>
              <a:t>Bajo lineamientos y supervisión de Secretaría General y Planeación </a:t>
            </a:r>
          </a:p>
        </p:txBody>
      </p:sp>
    </p:spTree>
    <p:extLst>
      <p:ext uri="{BB962C8B-B14F-4D97-AF65-F5344CB8AC3E}">
        <p14:creationId xmlns:p14="http://schemas.microsoft.com/office/powerpoint/2010/main" val="310536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89355ED7-97CE-4ED0-8C6C-E3C1FA6D1AF6}"/>
              </a:ext>
            </a:extLst>
          </p:cNvPr>
          <p:cNvSpPr/>
          <p:nvPr/>
        </p:nvSpPr>
        <p:spPr>
          <a:xfrm rot="736188">
            <a:off x="6257196" y="1209730"/>
            <a:ext cx="4726575" cy="413702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Rectángulo 3">
            <a:extLst>
              <a:ext uri="{FF2B5EF4-FFF2-40B4-BE49-F238E27FC236}">
                <a16:creationId xmlns:a16="http://schemas.microsoft.com/office/drawing/2014/main" id="{78D5AF13-11D2-4AEE-AA2D-5BFDD087DC1E}"/>
              </a:ext>
            </a:extLst>
          </p:cNvPr>
          <p:cNvSpPr/>
          <p:nvPr/>
        </p:nvSpPr>
        <p:spPr>
          <a:xfrm rot="736188">
            <a:off x="909719" y="918361"/>
            <a:ext cx="4726575" cy="413702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descr="Imagen que contiene captura de pantalla&#10;&#10;Descripción generada automáticamente">
            <a:extLst>
              <a:ext uri="{FF2B5EF4-FFF2-40B4-BE49-F238E27FC236}">
                <a16:creationId xmlns:a16="http://schemas.microsoft.com/office/drawing/2014/main" id="{E007D036-5EDB-46B4-BB8F-C6D98205F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3826" y="6046308"/>
            <a:ext cx="5404347" cy="756607"/>
          </a:xfrm>
          <a:custGeom>
            <a:avLst/>
            <a:gdLst>
              <a:gd name="connsiteX0" fmla="*/ 64634 w 9143998"/>
              <a:gd name="connsiteY0" fmla="*/ 0 h 2473607"/>
              <a:gd name="connsiteX1" fmla="*/ 9079363 w 9143998"/>
              <a:gd name="connsiteY1" fmla="*/ 0 h 2473607"/>
              <a:gd name="connsiteX2" fmla="*/ 9143998 w 9143998"/>
              <a:gd name="connsiteY2" fmla="*/ 64635 h 2473607"/>
              <a:gd name="connsiteX3" fmla="*/ 9143998 w 9143998"/>
              <a:gd name="connsiteY3" fmla="*/ 2408972 h 2473607"/>
              <a:gd name="connsiteX4" fmla="*/ 9079363 w 9143998"/>
              <a:gd name="connsiteY4" fmla="*/ 2473607 h 2473607"/>
              <a:gd name="connsiteX5" fmla="*/ 64634 w 9143998"/>
              <a:gd name="connsiteY5" fmla="*/ 2473607 h 2473607"/>
              <a:gd name="connsiteX6" fmla="*/ 18930 w 9143998"/>
              <a:gd name="connsiteY6" fmla="*/ 2454676 h 2473607"/>
              <a:gd name="connsiteX7" fmla="*/ 0 w 9143998"/>
              <a:gd name="connsiteY7" fmla="*/ 2408974 h 2473607"/>
              <a:gd name="connsiteX8" fmla="*/ 0 w 9143998"/>
              <a:gd name="connsiteY8" fmla="*/ 64633 h 2473607"/>
              <a:gd name="connsiteX9" fmla="*/ 18930 w 9143998"/>
              <a:gd name="connsiteY9" fmla="*/ 18931 h 2473607"/>
              <a:gd name="connsiteX10" fmla="*/ 64634 w 9143998"/>
              <a:gd name="connsiteY10" fmla="*/ 0 h 2473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pic>
        <p:nvPicPr>
          <p:cNvPr id="9" name="Imagen 8">
            <a:extLst>
              <a:ext uri="{FF2B5EF4-FFF2-40B4-BE49-F238E27FC236}">
                <a16:creationId xmlns:a16="http://schemas.microsoft.com/office/drawing/2014/main" id="{5299792B-D54D-4DD7-87C7-01DF56B180C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46602" y="136525"/>
            <a:ext cx="1470787" cy="756607"/>
          </a:xfrm>
          <a:prstGeom prst="rect">
            <a:avLst/>
          </a:prstGeom>
        </p:spPr>
      </p:pic>
      <p:sp>
        <p:nvSpPr>
          <p:cNvPr id="13" name="Marcador de pie de página 12">
            <a:extLst>
              <a:ext uri="{FF2B5EF4-FFF2-40B4-BE49-F238E27FC236}">
                <a16:creationId xmlns:a16="http://schemas.microsoft.com/office/drawing/2014/main" id="{142A7600-1323-4EAE-86FA-030C5F5A64D8}"/>
              </a:ext>
            </a:extLst>
          </p:cNvPr>
          <p:cNvSpPr>
            <a:spLocks noGrp="1"/>
          </p:cNvSpPr>
          <p:nvPr>
            <p:ph type="ftr" sz="quarter" idx="11"/>
          </p:nvPr>
        </p:nvSpPr>
        <p:spPr>
          <a:xfrm>
            <a:off x="165852" y="6424612"/>
            <a:ext cx="4114800" cy="365125"/>
          </a:xfrm>
        </p:spPr>
        <p:txBody>
          <a:bodyPr/>
          <a:lstStyle/>
          <a:p>
            <a:pPr algn="l"/>
            <a:r>
              <a:rPr lang="es-CO" sz="1000" dirty="0">
                <a:latin typeface="Arial Nova Light" panose="020B0304020202020204" pitchFamily="34" charset="0"/>
              </a:rPr>
              <a:t>Plan de trabajo PQRS 2020 </a:t>
            </a:r>
          </a:p>
        </p:txBody>
      </p:sp>
      <p:sp>
        <p:nvSpPr>
          <p:cNvPr id="15" name="Marcador de número de diapositiva 14">
            <a:extLst>
              <a:ext uri="{FF2B5EF4-FFF2-40B4-BE49-F238E27FC236}">
                <a16:creationId xmlns:a16="http://schemas.microsoft.com/office/drawing/2014/main" id="{E2C03784-08CE-4330-BE0D-CBD2A3AAEF37}"/>
              </a:ext>
            </a:extLst>
          </p:cNvPr>
          <p:cNvSpPr>
            <a:spLocks noGrp="1"/>
          </p:cNvSpPr>
          <p:nvPr>
            <p:ph type="sldNum" sz="quarter" idx="12"/>
          </p:nvPr>
        </p:nvSpPr>
        <p:spPr>
          <a:xfrm>
            <a:off x="10415450" y="6356350"/>
            <a:ext cx="938349" cy="365125"/>
          </a:xfrm>
        </p:spPr>
        <p:txBody>
          <a:bodyPr/>
          <a:lstStyle/>
          <a:p>
            <a:fld id="{DFF9A867-6256-45A2-9D56-4C2AB93934DD}" type="slidenum">
              <a:rPr lang="es-CO" b="1" smtClean="0">
                <a:latin typeface="Arial Black" panose="020B0A04020102020204" pitchFamily="34" charset="0"/>
              </a:rPr>
              <a:t>8</a:t>
            </a:fld>
            <a:endParaRPr lang="es-CO" b="1" dirty="0">
              <a:latin typeface="Arial Black" panose="020B0A04020102020204" pitchFamily="34" charset="0"/>
            </a:endParaRPr>
          </a:p>
        </p:txBody>
      </p:sp>
      <p:sp>
        <p:nvSpPr>
          <p:cNvPr id="6" name="CuadroTexto 5">
            <a:extLst>
              <a:ext uri="{FF2B5EF4-FFF2-40B4-BE49-F238E27FC236}">
                <a16:creationId xmlns:a16="http://schemas.microsoft.com/office/drawing/2014/main" id="{3E659F21-E682-443F-896E-D6864CF84694}"/>
              </a:ext>
            </a:extLst>
          </p:cNvPr>
          <p:cNvSpPr txBox="1"/>
          <p:nvPr/>
        </p:nvSpPr>
        <p:spPr>
          <a:xfrm>
            <a:off x="722811" y="272925"/>
            <a:ext cx="5686698" cy="523220"/>
          </a:xfrm>
          <a:prstGeom prst="rect">
            <a:avLst/>
          </a:prstGeom>
          <a:noFill/>
        </p:spPr>
        <p:txBody>
          <a:bodyPr wrap="square" rtlCol="0">
            <a:spAutoFit/>
          </a:bodyPr>
          <a:lstStyle/>
          <a:p>
            <a:pPr algn="ctr"/>
            <a:r>
              <a:rPr lang="es-CO" sz="2800" dirty="0">
                <a:solidFill>
                  <a:srgbClr val="002060"/>
                </a:solidFill>
                <a:latin typeface="Arial Black" panose="020B0A04020102020204" pitchFamily="34" charset="0"/>
              </a:rPr>
              <a:t>ACCIONES INSTRUCTIVAS</a:t>
            </a:r>
          </a:p>
        </p:txBody>
      </p:sp>
      <p:sp>
        <p:nvSpPr>
          <p:cNvPr id="22" name="Rectángulo: esquinas redondeadas 21">
            <a:extLst>
              <a:ext uri="{FF2B5EF4-FFF2-40B4-BE49-F238E27FC236}">
                <a16:creationId xmlns:a16="http://schemas.microsoft.com/office/drawing/2014/main" id="{5461EE96-62A7-420D-8931-7C873BF4D388}"/>
              </a:ext>
            </a:extLst>
          </p:cNvPr>
          <p:cNvSpPr/>
          <p:nvPr/>
        </p:nvSpPr>
        <p:spPr>
          <a:xfrm>
            <a:off x="7826905" y="4151208"/>
            <a:ext cx="3990484" cy="1895100"/>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4" name="Picture 12" descr="Resultado de imagen de logo persona&quot;">
            <a:extLst>
              <a:ext uri="{FF2B5EF4-FFF2-40B4-BE49-F238E27FC236}">
                <a16:creationId xmlns:a16="http://schemas.microsoft.com/office/drawing/2014/main" id="{992ACE82-011C-4239-BA02-2CAA79E10D3E}"/>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95666" y="4168996"/>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4" descr="Resultado de imagen de logo fecha&quot;">
            <a:extLst>
              <a:ext uri="{FF2B5EF4-FFF2-40B4-BE49-F238E27FC236}">
                <a16:creationId xmlns:a16="http://schemas.microsoft.com/office/drawing/2014/main" id="{BEE0936F-FCDA-480E-A03D-CB34C4C9E292}"/>
              </a:ext>
            </a:extLst>
          </p:cNvPr>
          <p:cNvPicPr>
            <a:picLocks noChangeAspect="1" noChangeArrowheads="1"/>
          </p:cNvPicPr>
          <p:nvPr/>
        </p:nvPicPr>
        <p:blipFill>
          <a:blip r:embed="rId5">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7871901" y="5142590"/>
            <a:ext cx="1273084" cy="735560"/>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BDCED79C-5FE3-44DC-AFF2-9D976ED36DDA}"/>
              </a:ext>
            </a:extLst>
          </p:cNvPr>
          <p:cNvSpPr txBox="1"/>
          <p:nvPr/>
        </p:nvSpPr>
        <p:spPr>
          <a:xfrm>
            <a:off x="8956622" y="5222001"/>
            <a:ext cx="2860767" cy="523220"/>
          </a:xfrm>
          <a:prstGeom prst="rect">
            <a:avLst/>
          </a:prstGeom>
          <a:noFill/>
        </p:spPr>
        <p:txBody>
          <a:bodyPr wrap="square" rtlCol="0">
            <a:spAutoFit/>
          </a:bodyPr>
          <a:lstStyle/>
          <a:p>
            <a:r>
              <a:rPr lang="es-CO" sz="1400" dirty="0">
                <a:latin typeface="Arial Nova" panose="020B0504020202020204" pitchFamily="34" charset="0"/>
              </a:rPr>
              <a:t>07/02/2020</a:t>
            </a:r>
          </a:p>
          <a:p>
            <a:r>
              <a:rPr lang="es-CO" sz="1400" dirty="0">
                <a:latin typeface="Arial Nova" panose="020B0504020202020204" pitchFamily="34" charset="0"/>
              </a:rPr>
              <a:t>Documento Preliminar</a:t>
            </a:r>
          </a:p>
        </p:txBody>
      </p:sp>
      <p:sp>
        <p:nvSpPr>
          <p:cNvPr id="2" name="CuadroTexto 1">
            <a:extLst>
              <a:ext uri="{FF2B5EF4-FFF2-40B4-BE49-F238E27FC236}">
                <a16:creationId xmlns:a16="http://schemas.microsoft.com/office/drawing/2014/main" id="{8928CBC0-CF5C-4F2E-9F61-10C86907802B}"/>
              </a:ext>
            </a:extLst>
          </p:cNvPr>
          <p:cNvSpPr txBox="1"/>
          <p:nvPr/>
        </p:nvSpPr>
        <p:spPr>
          <a:xfrm>
            <a:off x="7027986" y="1813733"/>
            <a:ext cx="2960914" cy="954107"/>
          </a:xfrm>
          <a:prstGeom prst="rect">
            <a:avLst/>
          </a:prstGeom>
          <a:noFill/>
        </p:spPr>
        <p:txBody>
          <a:bodyPr wrap="square" rtlCol="0">
            <a:spAutoFit/>
          </a:bodyPr>
          <a:lstStyle/>
          <a:p>
            <a:pPr algn="ctr"/>
            <a:r>
              <a:rPr lang="es-CO" sz="2800" dirty="0">
                <a:latin typeface="Arial Nova Light" panose="020B0304020202020204" pitchFamily="34" charset="0"/>
              </a:rPr>
              <a:t>Circular Interna</a:t>
            </a:r>
          </a:p>
          <a:p>
            <a:pPr algn="ctr"/>
            <a:r>
              <a:rPr lang="es-CO" sz="2800" dirty="0">
                <a:latin typeface="Arial Nova Light" panose="020B0304020202020204" pitchFamily="34" charset="0"/>
              </a:rPr>
              <a:t>05/02/2020</a:t>
            </a:r>
          </a:p>
        </p:txBody>
      </p:sp>
      <p:sp>
        <p:nvSpPr>
          <p:cNvPr id="16" name="CuadroTexto 15">
            <a:extLst>
              <a:ext uri="{FF2B5EF4-FFF2-40B4-BE49-F238E27FC236}">
                <a16:creationId xmlns:a16="http://schemas.microsoft.com/office/drawing/2014/main" id="{E02645AF-E858-4A6E-8B48-07B733F9A0CD}"/>
              </a:ext>
            </a:extLst>
          </p:cNvPr>
          <p:cNvSpPr txBox="1"/>
          <p:nvPr/>
        </p:nvSpPr>
        <p:spPr>
          <a:xfrm>
            <a:off x="889961" y="1703349"/>
            <a:ext cx="4711338" cy="954107"/>
          </a:xfrm>
          <a:prstGeom prst="rect">
            <a:avLst/>
          </a:prstGeom>
          <a:noFill/>
        </p:spPr>
        <p:txBody>
          <a:bodyPr wrap="square" rtlCol="0">
            <a:spAutoFit/>
          </a:bodyPr>
          <a:lstStyle>
            <a:defPPr>
              <a:defRPr lang="es-CO"/>
            </a:defPPr>
            <a:lvl1pPr algn="ctr">
              <a:defRPr sz="2800">
                <a:latin typeface="Arial Nova Light" panose="020B0304020202020204" pitchFamily="34" charset="0"/>
              </a:defRPr>
            </a:lvl1pPr>
          </a:lstStyle>
          <a:p>
            <a:r>
              <a:rPr lang="es-CO" dirty="0"/>
              <a:t>Actualización de Resolución 1707 de 2018 </a:t>
            </a:r>
          </a:p>
        </p:txBody>
      </p:sp>
      <p:sp>
        <p:nvSpPr>
          <p:cNvPr id="18" name="CuadroTexto 17">
            <a:extLst>
              <a:ext uri="{FF2B5EF4-FFF2-40B4-BE49-F238E27FC236}">
                <a16:creationId xmlns:a16="http://schemas.microsoft.com/office/drawing/2014/main" id="{CE06FDD8-CDEC-4300-B5EC-48D94F232A51}"/>
              </a:ext>
            </a:extLst>
          </p:cNvPr>
          <p:cNvSpPr txBox="1"/>
          <p:nvPr/>
        </p:nvSpPr>
        <p:spPr>
          <a:xfrm>
            <a:off x="6442504" y="3099088"/>
            <a:ext cx="4711338" cy="646331"/>
          </a:xfrm>
          <a:prstGeom prst="rect">
            <a:avLst/>
          </a:prstGeom>
          <a:noFill/>
        </p:spPr>
        <p:txBody>
          <a:bodyPr wrap="square" rtlCol="0">
            <a:spAutoFit/>
          </a:bodyPr>
          <a:lstStyle/>
          <a:p>
            <a:pPr marL="285750" indent="-285750">
              <a:buFont typeface="Arial" panose="020B0604020202020204" pitchFamily="34" charset="0"/>
              <a:buChar char="•"/>
            </a:pPr>
            <a:r>
              <a:rPr lang="es-CO" dirty="0">
                <a:latin typeface="Arial Nova Light" panose="020B0304020202020204" pitchFamily="34" charset="0"/>
              </a:rPr>
              <a:t>Responsabilizando a la primera línea de defensa al compromiso con las </a:t>
            </a:r>
            <a:r>
              <a:rPr lang="es-CO" dirty="0" err="1">
                <a:latin typeface="Arial Nova Light" panose="020B0304020202020204" pitchFamily="34" charset="0"/>
              </a:rPr>
              <a:t>PQRs</a:t>
            </a:r>
            <a:endParaRPr lang="es-CO" dirty="0">
              <a:latin typeface="Arial Nova Light" panose="020B0304020202020204" pitchFamily="34" charset="0"/>
            </a:endParaRPr>
          </a:p>
        </p:txBody>
      </p:sp>
      <p:sp>
        <p:nvSpPr>
          <p:cNvPr id="20" name="CuadroTexto 19">
            <a:extLst>
              <a:ext uri="{FF2B5EF4-FFF2-40B4-BE49-F238E27FC236}">
                <a16:creationId xmlns:a16="http://schemas.microsoft.com/office/drawing/2014/main" id="{8C641A24-91EA-4D33-9CBC-E53D56AC222C}"/>
              </a:ext>
            </a:extLst>
          </p:cNvPr>
          <p:cNvSpPr txBox="1"/>
          <p:nvPr/>
        </p:nvSpPr>
        <p:spPr>
          <a:xfrm>
            <a:off x="889961" y="2967335"/>
            <a:ext cx="4711338" cy="923330"/>
          </a:xfrm>
          <a:prstGeom prst="rect">
            <a:avLst/>
          </a:prstGeom>
          <a:noFill/>
        </p:spPr>
        <p:txBody>
          <a:bodyPr wrap="square" rtlCol="0">
            <a:spAutoFit/>
          </a:bodyPr>
          <a:lstStyle/>
          <a:p>
            <a:pPr marL="285750" indent="-285750" algn="just">
              <a:buFont typeface="Arial" panose="020B0604020202020204" pitchFamily="34" charset="0"/>
              <a:buChar char="•"/>
            </a:pPr>
            <a:r>
              <a:rPr lang="es-CO" dirty="0">
                <a:latin typeface="Arial Nova Light" panose="020B0304020202020204" pitchFamily="34" charset="0"/>
              </a:rPr>
              <a:t>Oficializar la responsabilidad de los gestores documentales por cada área misional</a:t>
            </a:r>
          </a:p>
        </p:txBody>
      </p:sp>
      <p:sp>
        <p:nvSpPr>
          <p:cNvPr id="23" name="Rectángulo: esquinas redondeadas 22">
            <a:extLst>
              <a:ext uri="{FF2B5EF4-FFF2-40B4-BE49-F238E27FC236}">
                <a16:creationId xmlns:a16="http://schemas.microsoft.com/office/drawing/2014/main" id="{9DFB90D0-0946-49A0-A64F-7C8483AEF933}"/>
              </a:ext>
            </a:extLst>
          </p:cNvPr>
          <p:cNvSpPr/>
          <p:nvPr/>
        </p:nvSpPr>
        <p:spPr>
          <a:xfrm>
            <a:off x="1051773" y="4171158"/>
            <a:ext cx="3990484" cy="1895100"/>
          </a:xfrm>
          <a:prstGeom prst="roundRect">
            <a:avLst/>
          </a:prstGeom>
          <a:no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6" name="Picture 12" descr="Resultado de imagen de logo persona&quot;">
            <a:extLst>
              <a:ext uri="{FF2B5EF4-FFF2-40B4-BE49-F238E27FC236}">
                <a16:creationId xmlns:a16="http://schemas.microsoft.com/office/drawing/2014/main" id="{CFE566F2-8428-442B-9171-6C8FD223F0CD}"/>
              </a:ext>
            </a:extLst>
          </p:cNvPr>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20534" y="4188946"/>
            <a:ext cx="735560" cy="73556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4" descr="Resultado de imagen de logo fecha&quot;">
            <a:extLst>
              <a:ext uri="{FF2B5EF4-FFF2-40B4-BE49-F238E27FC236}">
                <a16:creationId xmlns:a16="http://schemas.microsoft.com/office/drawing/2014/main" id="{270A3466-A3AE-4BD3-BB41-56870FC99F86}"/>
              </a:ext>
            </a:extLst>
          </p:cNvPr>
          <p:cNvPicPr>
            <a:picLocks noChangeAspect="1" noChangeArrowheads="1"/>
          </p:cNvPicPr>
          <p:nvPr/>
        </p:nvPicPr>
        <p:blipFill>
          <a:blip r:embed="rId5">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1096769" y="5162540"/>
            <a:ext cx="1273084" cy="73556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DCA9CFCD-0A9D-49B5-9CC4-182BE2B96DC9}"/>
              </a:ext>
            </a:extLst>
          </p:cNvPr>
          <p:cNvSpPr txBox="1"/>
          <p:nvPr/>
        </p:nvSpPr>
        <p:spPr>
          <a:xfrm>
            <a:off x="2181490" y="5241951"/>
            <a:ext cx="2860767" cy="523220"/>
          </a:xfrm>
          <a:prstGeom prst="rect">
            <a:avLst/>
          </a:prstGeom>
          <a:noFill/>
        </p:spPr>
        <p:txBody>
          <a:bodyPr wrap="square" rtlCol="0">
            <a:spAutoFit/>
          </a:bodyPr>
          <a:lstStyle/>
          <a:p>
            <a:r>
              <a:rPr lang="es-CO" sz="1400" dirty="0">
                <a:latin typeface="Arial Nova" panose="020B0504020202020204" pitchFamily="34" charset="0"/>
              </a:rPr>
              <a:t>30/04/2020</a:t>
            </a:r>
          </a:p>
          <a:p>
            <a:r>
              <a:rPr lang="es-CO" sz="1400" dirty="0">
                <a:latin typeface="Arial Nova" panose="020B0504020202020204" pitchFamily="34" charset="0"/>
              </a:rPr>
              <a:t>Documento Preliminar</a:t>
            </a:r>
          </a:p>
        </p:txBody>
      </p:sp>
      <p:sp>
        <p:nvSpPr>
          <p:cNvPr id="29" name="Rectángulo 28">
            <a:extLst>
              <a:ext uri="{FF2B5EF4-FFF2-40B4-BE49-F238E27FC236}">
                <a16:creationId xmlns:a16="http://schemas.microsoft.com/office/drawing/2014/main" id="{0241463A-3890-4DE2-A059-9DBC7A957172}"/>
              </a:ext>
            </a:extLst>
          </p:cNvPr>
          <p:cNvSpPr/>
          <p:nvPr/>
        </p:nvSpPr>
        <p:spPr>
          <a:xfrm>
            <a:off x="2144792" y="4490213"/>
            <a:ext cx="2135860" cy="584775"/>
          </a:xfrm>
          <a:prstGeom prst="rect">
            <a:avLst/>
          </a:prstGeom>
          <a:noFill/>
        </p:spPr>
        <p:txBody>
          <a:bodyPr wrap="square" rtlCol="0">
            <a:spAutoFit/>
          </a:bodyPr>
          <a:lstStyle/>
          <a:p>
            <a:r>
              <a:rPr lang="es-CO" sz="1600" b="1" dirty="0">
                <a:latin typeface="Arial Nova" panose="020B0504020202020204" pitchFamily="34" charset="0"/>
              </a:rPr>
              <a:t>Secretaría General</a:t>
            </a:r>
          </a:p>
          <a:p>
            <a:r>
              <a:rPr lang="es-CO" sz="1600" b="1" dirty="0">
                <a:latin typeface="Arial Nova" panose="020B0504020202020204" pitchFamily="34" charset="0"/>
              </a:rPr>
              <a:t>Planeación – D.G.</a:t>
            </a:r>
          </a:p>
        </p:txBody>
      </p:sp>
      <p:sp>
        <p:nvSpPr>
          <p:cNvPr id="30" name="Rectángulo 29">
            <a:extLst>
              <a:ext uri="{FF2B5EF4-FFF2-40B4-BE49-F238E27FC236}">
                <a16:creationId xmlns:a16="http://schemas.microsoft.com/office/drawing/2014/main" id="{2BDF28E9-11BB-45CA-B4D5-0FF38B5D2A5F}"/>
              </a:ext>
            </a:extLst>
          </p:cNvPr>
          <p:cNvSpPr/>
          <p:nvPr/>
        </p:nvSpPr>
        <p:spPr>
          <a:xfrm>
            <a:off x="9032372" y="4434331"/>
            <a:ext cx="2135860" cy="338554"/>
          </a:xfrm>
          <a:prstGeom prst="rect">
            <a:avLst/>
          </a:prstGeom>
          <a:noFill/>
        </p:spPr>
        <p:txBody>
          <a:bodyPr wrap="square" rtlCol="0">
            <a:spAutoFit/>
          </a:bodyPr>
          <a:lstStyle/>
          <a:p>
            <a:r>
              <a:rPr lang="es-CO" sz="1600" b="1" dirty="0">
                <a:latin typeface="Arial Nova" panose="020B0504020202020204" pitchFamily="34" charset="0"/>
              </a:rPr>
              <a:t>Secretaría General</a:t>
            </a:r>
          </a:p>
        </p:txBody>
      </p:sp>
    </p:spTree>
    <p:extLst>
      <p:ext uri="{BB962C8B-B14F-4D97-AF65-F5344CB8AC3E}">
        <p14:creationId xmlns:p14="http://schemas.microsoft.com/office/powerpoint/2010/main" val="90265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5F8E80F-180E-4611-989B-ED75796571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3546" y="3569515"/>
            <a:ext cx="3464907" cy="1782428"/>
          </a:xfrm>
          <a:prstGeom prst="rect">
            <a:avLst/>
          </a:prstGeom>
        </p:spPr>
      </p:pic>
    </p:spTree>
    <p:extLst>
      <p:ext uri="{BB962C8B-B14F-4D97-AF65-F5344CB8AC3E}">
        <p14:creationId xmlns:p14="http://schemas.microsoft.com/office/powerpoint/2010/main" val="35869315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27FF98F274FB24A897104E12276259A" ma:contentTypeVersion="7" ma:contentTypeDescription="Crear nuevo documento." ma:contentTypeScope="" ma:versionID="03ff7240d2be97e2c33f89c22ecdc71f">
  <xsd:schema xmlns:xsd="http://www.w3.org/2001/XMLSchema" xmlns:xs="http://www.w3.org/2001/XMLSchema" xmlns:p="http://schemas.microsoft.com/office/2006/metadata/properties" xmlns:ns3="fb641586-7022-48de-b2bf-5f09c3b4e21b" targetNamespace="http://schemas.microsoft.com/office/2006/metadata/properties" ma:root="true" ma:fieldsID="a641d8c8c1b6aac6c338e34c98f8a613" ns3:_="">
    <xsd:import namespace="fb641586-7022-48de-b2bf-5f09c3b4e21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641586-7022-48de-b2bf-5f09c3b4e2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B15118-DA95-4089-8AC3-55509E23C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641586-7022-48de-b2bf-5f09c3b4e2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B7D383-8167-4D19-B0EA-0F89DEE752EB}">
  <ds:schemaRefs>
    <ds:schemaRef ds:uri="http://schemas.microsoft.com/sharepoint/v3/contenttype/forms"/>
  </ds:schemaRefs>
</ds:datastoreItem>
</file>

<file path=customXml/itemProps3.xml><?xml version="1.0" encoding="utf-8"?>
<ds:datastoreItem xmlns:ds="http://schemas.openxmlformats.org/officeDocument/2006/customXml" ds:itemID="{66C661AC-5254-4141-AC42-AB06F8EB298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b641586-7022-48de-b2bf-5f09c3b4e21b"/>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407</TotalTime>
  <Words>839</Words>
  <Application>Microsoft Office PowerPoint</Application>
  <PresentationFormat>Panorámica</PresentationFormat>
  <Paragraphs>93</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Arial Black</vt:lpstr>
      <vt:lpstr>Arial Nova</vt:lpstr>
      <vt:lpstr>Arial Nova Light</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Karina Blanco</dc:creator>
  <cp:lastModifiedBy>Karina Blanco</cp:lastModifiedBy>
  <cp:revision>19</cp:revision>
  <dcterms:created xsi:type="dcterms:W3CDTF">2020-02-04T16:31:08Z</dcterms:created>
  <dcterms:modified xsi:type="dcterms:W3CDTF">2020-02-04T23:18:29Z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0x010100C27FF98F274FB24A897104E12276259A</vt:lpwstr>
  </property>
</Properties>
</file>